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charts/chart17.xml" ContentType="application/vnd.openxmlformats-officedocument.drawingml.chart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7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8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0.xml" ContentType="application/vnd.openxmlformats-officedocument.drawingml.chart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charts/chart16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2.xml" ContentType="application/vnd.openxmlformats-officedocument.drawingml.chart+xml"/>
  <Override PartName="/ppt/notesSlides/notesSlide51.xml" ContentType="application/vnd.openxmlformats-officedocument.presentationml.notesSlid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2"/>
  </p:notesMasterIdLst>
  <p:sldIdLst>
    <p:sldId id="279" r:id="rId3"/>
    <p:sldId id="282" r:id="rId4"/>
    <p:sldId id="281" r:id="rId5"/>
    <p:sldId id="283" r:id="rId6"/>
    <p:sldId id="285" r:id="rId7"/>
    <p:sldId id="292" r:id="rId8"/>
    <p:sldId id="284" r:id="rId9"/>
    <p:sldId id="269" r:id="rId10"/>
    <p:sldId id="286" r:id="rId11"/>
    <p:sldId id="287" r:id="rId12"/>
    <p:sldId id="288" r:id="rId13"/>
    <p:sldId id="289" r:id="rId14"/>
    <p:sldId id="290" r:id="rId15"/>
    <p:sldId id="294" r:id="rId16"/>
    <p:sldId id="297" r:id="rId17"/>
    <p:sldId id="298" r:id="rId18"/>
    <p:sldId id="299" r:id="rId19"/>
    <p:sldId id="293" r:id="rId20"/>
    <p:sldId id="295" r:id="rId21"/>
    <p:sldId id="296" r:id="rId22"/>
    <p:sldId id="291" r:id="rId23"/>
    <p:sldId id="266" r:id="rId24"/>
    <p:sldId id="262" r:id="rId25"/>
    <p:sldId id="263" r:id="rId26"/>
    <p:sldId id="264" r:id="rId27"/>
    <p:sldId id="265" r:id="rId28"/>
    <p:sldId id="300" r:id="rId29"/>
    <p:sldId id="268" r:id="rId30"/>
    <p:sldId id="274" r:id="rId31"/>
    <p:sldId id="270" r:id="rId32"/>
    <p:sldId id="271" r:id="rId33"/>
    <p:sldId id="272" r:id="rId34"/>
    <p:sldId id="273" r:id="rId35"/>
    <p:sldId id="277" r:id="rId36"/>
    <p:sldId id="275" r:id="rId37"/>
    <p:sldId id="276" r:id="rId38"/>
    <p:sldId id="278" r:id="rId39"/>
    <p:sldId id="301" r:id="rId40"/>
    <p:sldId id="302" r:id="rId41"/>
    <p:sldId id="303" r:id="rId42"/>
    <p:sldId id="304" r:id="rId43"/>
    <p:sldId id="305" r:id="rId44"/>
    <p:sldId id="306" r:id="rId45"/>
    <p:sldId id="308" r:id="rId46"/>
    <p:sldId id="307" r:id="rId47"/>
    <p:sldId id="309" r:id="rId48"/>
    <p:sldId id="310" r:id="rId49"/>
    <p:sldId id="314" r:id="rId50"/>
    <p:sldId id="315" r:id="rId51"/>
    <p:sldId id="311" r:id="rId52"/>
    <p:sldId id="312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4" r:id="rId61"/>
    <p:sldId id="323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13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A0000"/>
    <a:srgbClr val="CC0000"/>
    <a:srgbClr val="6C0000"/>
    <a:srgbClr val="005000"/>
    <a:srgbClr val="007A00"/>
    <a:srgbClr val="194B32"/>
    <a:srgbClr val="006600"/>
    <a:srgbClr val="753805"/>
    <a:srgbClr val="7A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74824" autoAdjust="0"/>
  </p:normalViewPr>
  <p:slideViewPr>
    <p:cSldViewPr>
      <p:cViewPr varScale="1">
        <p:scale>
          <a:sx n="55" d="100"/>
          <a:sy n="55" d="100"/>
        </p:scale>
        <p:origin x="-93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23845370189147"/>
          <c:y val="3.3666449588538275E-2"/>
          <c:w val="0.72970957980156892"/>
          <c:h val="0.8019211173264108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прибыло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выбыло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hape val="cone"/>
        <c:axId val="96587136"/>
        <c:axId val="97141888"/>
        <c:axId val="0"/>
      </c:bar3DChart>
      <c:catAx>
        <c:axId val="96587136"/>
        <c:scaling>
          <c:orientation val="minMax"/>
        </c:scaling>
        <c:axPos val="b"/>
        <c:numFmt formatCode="General" sourceLinked="0"/>
        <c:tickLblPos val="nextTo"/>
        <c:crossAx val="97141888"/>
        <c:crosses val="autoZero"/>
        <c:auto val="1"/>
        <c:lblAlgn val="ctr"/>
        <c:lblOffset val="100"/>
      </c:catAx>
      <c:valAx>
        <c:axId val="97141888"/>
        <c:scaling>
          <c:orientation val="minMax"/>
        </c:scaling>
        <c:axPos val="l"/>
        <c:majorGridlines/>
        <c:numFmt formatCode="General" sourceLinked="1"/>
        <c:tickLblPos val="nextTo"/>
        <c:crossAx val="96587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274717333374939"/>
          <c:y val="0.39751814806933433"/>
          <c:w val="0.14409278190130909"/>
          <c:h val="0.20496370386134619"/>
        </c:manualLayout>
      </c:layout>
    </c:legend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100" b="0" i="0" u="none" strike="noStrike" kern="1200" spc="0" baseline="0" dirty="0" smtClean="0">
                <a:solidFill>
                  <a:srgbClr val="C00000"/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r>
              <a:rPr lang="ru-RU" sz="1100" b="0" i="0" u="none" strike="noStrike" kern="1200" spc="0" baseline="0" dirty="0">
                <a:solidFill>
                  <a:srgbClr val="C00000"/>
                </a:solidFill>
                <a:latin typeface="Montserrat Regular" panose="00000500000000000000" pitchFamily="2" charset="-52"/>
                <a:ea typeface="+mn-ea"/>
                <a:cs typeface="+mn-cs"/>
              </a:rPr>
              <a:t>Количество участников</a:t>
            </a: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3620</c:v>
                </c:pt>
                <c:pt idx="1">
                  <c:v>4952</c:v>
                </c:pt>
                <c:pt idx="2">
                  <c:v>5208</c:v>
                </c:pt>
                <c:pt idx="3">
                  <c:v>5854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79-4717-9DC1-89A7F41D668A}"/>
            </c:ext>
          </c:extLst>
        </c:ser>
        <c:marker val="1"/>
        <c:axId val="104210816"/>
        <c:axId val="104212352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</c:numRef>
                </c: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1-1379-4717-9DC1-89A7F41D668A}"/>
                  </c:ext>
                </c:extLst>
              </c15:ser>
            </c15:filteredLineSeries>
          </c:ext>
        </c:extLst>
      </c:lineChart>
      <c:catAx>
        <c:axId val="1042108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212352"/>
        <c:crosses val="autoZero"/>
        <c:auto val="1"/>
        <c:lblAlgn val="ctr"/>
        <c:lblOffset val="100"/>
      </c:catAx>
      <c:valAx>
        <c:axId val="1042123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21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100" b="0" i="0" u="none" strike="noStrike" kern="1200" spc="0" baseline="0" dirty="0" smtClean="0">
                <a:solidFill>
                  <a:srgbClr val="C00000"/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r>
              <a:rPr lang="ru-RU" sz="1100" b="0" i="0" u="none" strike="noStrike" kern="1200" spc="0" baseline="0" dirty="0">
                <a:solidFill>
                  <a:srgbClr val="C00000"/>
                </a:solidFill>
                <a:latin typeface="Montserrat Regular" panose="00000500000000000000" pitchFamily="2" charset="-52"/>
                <a:ea typeface="+mn-ea"/>
                <a:cs typeface="+mn-cs"/>
              </a:rPr>
              <a:t>Количество отрядов</a:t>
            </a: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354</c:v>
                </c:pt>
                <c:pt idx="1">
                  <c:v>398</c:v>
                </c:pt>
                <c:pt idx="2">
                  <c:v>413</c:v>
                </c:pt>
                <c:pt idx="3">
                  <c:v>419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73-4BDA-ADC8-C5624ED15519}"/>
            </c:ext>
          </c:extLst>
        </c:ser>
        <c:marker val="1"/>
        <c:axId val="104236928"/>
        <c:axId val="104238464"/>
      </c:lineChart>
      <c:catAx>
        <c:axId val="1042369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238464"/>
        <c:crosses val="autoZero"/>
        <c:auto val="1"/>
        <c:lblAlgn val="ctr"/>
        <c:lblOffset val="100"/>
      </c:catAx>
      <c:valAx>
        <c:axId val="1042384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236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100" b="0" i="0" u="none" strike="noStrike" kern="1200" spc="0" baseline="0" dirty="0" smtClean="0">
                <a:solidFill>
                  <a:srgbClr val="C00000"/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r>
              <a:rPr lang="ru-RU" sz="1100" b="0" i="0" u="none" strike="noStrike" kern="1200" spc="0" baseline="0" dirty="0">
                <a:solidFill>
                  <a:srgbClr val="C00000"/>
                </a:solidFill>
                <a:latin typeface="Montserrat Regular" panose="00000500000000000000" pitchFamily="2" charset="-52"/>
                <a:ea typeface="+mn-ea"/>
                <a:cs typeface="+mn-cs"/>
              </a:rPr>
              <a:t>Количество участников</a:t>
            </a: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5962</c:v>
                </c:pt>
                <c:pt idx="1">
                  <c:v>6365</c:v>
                </c:pt>
                <c:pt idx="2">
                  <c:v>7810</c:v>
                </c:pt>
                <c:pt idx="3">
                  <c:v>8098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79-4717-9DC1-89A7F41D668A}"/>
            </c:ext>
          </c:extLst>
        </c:ser>
        <c:marker val="1"/>
        <c:axId val="104164736"/>
        <c:axId val="104170624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</c:numRef>
                </c: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1-1379-4717-9DC1-89A7F41D668A}"/>
                  </c:ext>
                </c:extLst>
              </c15:ser>
            </c15:filteredLineSeries>
          </c:ext>
        </c:extLst>
      </c:lineChart>
      <c:catAx>
        <c:axId val="10416473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170624"/>
        <c:crosses val="autoZero"/>
        <c:auto val="1"/>
        <c:lblAlgn val="ctr"/>
        <c:lblOffset val="100"/>
      </c:catAx>
      <c:valAx>
        <c:axId val="1041706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164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100" b="0" i="0" u="none" strike="noStrike" kern="1200" spc="0" baseline="0" dirty="0" smtClean="0">
                <a:solidFill>
                  <a:srgbClr val="C00000"/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r>
              <a:rPr lang="ru-RU" sz="1100" b="0" i="0" u="none" strike="noStrike" kern="1200" spc="0" baseline="0" dirty="0">
                <a:solidFill>
                  <a:srgbClr val="C00000"/>
                </a:solidFill>
                <a:latin typeface="Montserrat Regular" panose="00000500000000000000" pitchFamily="2" charset="-52"/>
                <a:ea typeface="+mn-ea"/>
                <a:cs typeface="+mn-cs"/>
              </a:rPr>
              <a:t>Количество отрядов</a:t>
            </a: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413</c:v>
                </c:pt>
                <c:pt idx="1">
                  <c:v>459</c:v>
                </c:pt>
                <c:pt idx="2">
                  <c:v>509</c:v>
                </c:pt>
                <c:pt idx="3">
                  <c:v>585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73-4BDA-ADC8-C5624ED15519}"/>
            </c:ext>
          </c:extLst>
        </c:ser>
        <c:marker val="1"/>
        <c:axId val="104297600"/>
        <c:axId val="104299136"/>
      </c:lineChart>
      <c:catAx>
        <c:axId val="1042976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299136"/>
        <c:crosses val="autoZero"/>
        <c:auto val="1"/>
        <c:lblAlgn val="ctr"/>
        <c:lblOffset val="100"/>
      </c:catAx>
      <c:valAx>
        <c:axId val="1042991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29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100" b="0" i="0" u="none" strike="noStrike" kern="1200" spc="0" baseline="0" dirty="0" smtClean="0">
                <a:solidFill>
                  <a:srgbClr val="C00000"/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r>
              <a:rPr lang="ru-RU" sz="1100" b="0" i="0" u="none" strike="noStrike" kern="1200" spc="0" baseline="0" dirty="0">
                <a:solidFill>
                  <a:srgbClr val="C00000"/>
                </a:solidFill>
                <a:latin typeface="Montserrat Regular" panose="00000500000000000000" pitchFamily="2" charset="-52"/>
                <a:ea typeface="+mn-ea"/>
                <a:cs typeface="+mn-cs"/>
              </a:rPr>
              <a:t>Количество участников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098239413017087"/>
          <c:y val="0.28433546188308001"/>
          <c:w val="0.66970700345464418"/>
          <c:h val="0.3313836533138246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2017-2018 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2386</c:v>
                </c:pt>
                <c:pt idx="1">
                  <c:v>2609</c:v>
                </c:pt>
                <c:pt idx="2">
                  <c:v>2492</c:v>
                </c:pt>
                <c:pt idx="3">
                  <c:v>2717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79-4717-9DC1-89A7F41D668A}"/>
            </c:ext>
          </c:extLst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2017-2018 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379-4717-9DC1-89A7F41D668A}"/>
            </c:ext>
          </c:extLst>
        </c:ser>
        <c:marker val="1"/>
        <c:axId val="104366080"/>
        <c:axId val="104367616"/>
      </c:lineChart>
      <c:catAx>
        <c:axId val="1043660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367616"/>
        <c:crosses val="autoZero"/>
        <c:auto val="1"/>
        <c:lblAlgn val="ctr"/>
        <c:lblOffset val="100"/>
      </c:catAx>
      <c:valAx>
        <c:axId val="104367616"/>
        <c:scaling>
          <c:orientation val="minMax"/>
          <c:max val="3000"/>
          <c:min val="20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366080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100" b="0" i="0" u="none" strike="noStrike" kern="1200" spc="0" baseline="0" dirty="0" smtClean="0">
                <a:solidFill>
                  <a:srgbClr val="C00000"/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r>
              <a:rPr lang="ru-RU" sz="1100" b="0" i="0" u="none" strike="noStrike" kern="1200" spc="0" baseline="0" dirty="0">
                <a:solidFill>
                  <a:srgbClr val="C00000"/>
                </a:solidFill>
                <a:latin typeface="Montserrat Regular" panose="00000500000000000000" pitchFamily="2" charset="-52"/>
                <a:ea typeface="+mn-ea"/>
                <a:cs typeface="+mn-cs"/>
              </a:rPr>
              <a:t>Охват ШСП, %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3967594171374823"/>
          <c:y val="0.2779935371165656"/>
          <c:w val="0.81693187471923412"/>
          <c:h val="0.4808383359703328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84.5</c:v>
                </c:pt>
                <c:pt idx="1">
                  <c:v>85.5</c:v>
                </c:pt>
                <c:pt idx="2">
                  <c:v>93.2</c:v>
                </c:pt>
                <c:pt idx="3">
                  <c:v>99.2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73-4BDA-ADC8-C5624ED15519}"/>
            </c:ext>
          </c:extLst>
        </c:ser>
        <c:marker val="1"/>
        <c:axId val="104420864"/>
        <c:axId val="104422400"/>
      </c:lineChart>
      <c:catAx>
        <c:axId val="1044208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422400"/>
        <c:crosses val="autoZero"/>
        <c:auto val="1"/>
        <c:lblAlgn val="ctr"/>
        <c:lblOffset val="100"/>
      </c:catAx>
      <c:valAx>
        <c:axId val="104422400"/>
        <c:scaling>
          <c:orientation val="minMax"/>
          <c:max val="100"/>
          <c:min val="8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42086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100" b="0" i="0" u="none" strike="noStrike" kern="1200" spc="0" baseline="0">
                <a:solidFill>
                  <a:srgbClr val="C00000"/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r>
              <a:rPr lang="ru-RU" dirty="0"/>
              <a:t>Количество участников</a:t>
            </a: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участников движения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8923</c:v>
                </c:pt>
                <c:pt idx="1">
                  <c:v>9103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A9-4127-89DB-E9BBAD4E243A}"/>
            </c:ext>
          </c:extLst>
        </c:ser>
        <c:marker val="1"/>
        <c:axId val="104484224"/>
        <c:axId val="104498304"/>
      </c:lineChart>
      <c:catAx>
        <c:axId val="1044842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498304"/>
        <c:crosses val="autoZero"/>
        <c:auto val="1"/>
        <c:lblAlgn val="ctr"/>
        <c:lblOffset val="100"/>
      </c:catAx>
      <c:valAx>
        <c:axId val="1044983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48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 algn="ctr">
        <a:defRPr lang="ru-RU" sz="900" b="0" i="0" u="none" strike="noStrike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100" b="0" i="0" u="none" strike="noStrike" kern="1200" spc="0" baseline="0">
                <a:solidFill>
                  <a:srgbClr val="C00000"/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r>
              <a:rPr lang="ru-RU" dirty="0"/>
              <a:t>Количество школ</a:t>
            </a: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зарегистрированных школ на сайте рдш.рф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123</c:v>
                </c:pt>
                <c:pt idx="1">
                  <c:v>198</c:v>
                </c:pt>
                <c:pt idx="2">
                  <c:v>250</c:v>
                </c:pt>
                <c:pt idx="3">
                  <c:v>264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74-4394-9E79-737EEA46510E}"/>
            </c:ext>
          </c:extLst>
        </c:ser>
        <c:marker val="1"/>
        <c:axId val="104612608"/>
        <c:axId val="104614144"/>
      </c:lineChart>
      <c:catAx>
        <c:axId val="1046126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614144"/>
        <c:crosses val="autoZero"/>
        <c:auto val="1"/>
        <c:lblAlgn val="ctr"/>
        <c:lblOffset val="100"/>
      </c:catAx>
      <c:valAx>
        <c:axId val="1046141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612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7"/>
                <c:pt idx="0">
                  <c:v>Сергеевская</c:v>
                </c:pt>
                <c:pt idx="1">
                  <c:v>Гайнская</c:v>
                </c:pt>
                <c:pt idx="2">
                  <c:v>Усть-Черновская</c:v>
                </c:pt>
                <c:pt idx="3">
                  <c:v>В-Старицкая</c:v>
                </c:pt>
                <c:pt idx="4">
                  <c:v>Лесокамская</c:v>
                </c:pt>
                <c:pt idx="5">
                  <c:v>Онылская</c:v>
                </c:pt>
                <c:pt idx="6">
                  <c:v>Кебратская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50</c:v>
                </c:pt>
                <c:pt idx="1">
                  <c:v>54.7</c:v>
                </c:pt>
                <c:pt idx="2">
                  <c:v>19.3</c:v>
                </c:pt>
                <c:pt idx="3">
                  <c:v>40.700000000000003</c:v>
                </c:pt>
                <c:pt idx="4">
                  <c:v>30.5</c:v>
                </c:pt>
                <c:pt idx="5">
                  <c:v>36</c:v>
                </c:pt>
                <c:pt idx="6">
                  <c:v>41.1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50-4823-925A-6B305BAC010C}"/>
            </c:ext>
          </c:extLst>
        </c:ser>
        <c:gapWidth val="219"/>
        <c:overlap val="-27"/>
        <c:axId val="99980416"/>
        <c:axId val="99981952"/>
      </c:barChart>
      <c:catAx>
        <c:axId val="999804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981952"/>
        <c:crosses val="autoZero"/>
        <c:auto val="1"/>
        <c:lblAlgn val="ctr"/>
        <c:lblOffset val="100"/>
      </c:catAx>
      <c:valAx>
        <c:axId val="999819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980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091446902470567E-2"/>
          <c:y val="1.6202122964717937E-2"/>
          <c:w val="0.97490855309753033"/>
          <c:h val="0.9301156713817856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1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7.5</c:v>
                </c:pt>
                <c:pt idx="1">
                  <c:v>8.8000000000000007</c:v>
                </c:pt>
                <c:pt idx="2">
                  <c:v>10.3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6A-43B8-8C7E-4F5FAA89075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30.4</c:v>
                </c:pt>
                <c:pt idx="1">
                  <c:v>31.6</c:v>
                </c:pt>
                <c:pt idx="2">
                  <c:v>31.7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56A-43B8-8C7E-4F5FAA89075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соответствие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50.6</c:v>
                </c:pt>
                <c:pt idx="1">
                  <c:v>51.5</c:v>
                </c:pt>
                <c:pt idx="2">
                  <c:v>50.7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56A-43B8-8C7E-4F5FAA89075B}"/>
            </c:ext>
          </c:extLst>
        </c:ser>
        <c:gapWidth val="219"/>
        <c:overlap val="-27"/>
        <c:axId val="100295424"/>
        <c:axId val="10029696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Лист1!$E$1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2018-19</c:v>
                      </c:pt>
                      <c:pt idx="1">
                        <c:v>2019-20</c:v>
                      </c:pt>
                      <c:pt idx="2">
                        <c:v>2020-21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Лист1!$E$2:$E$4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3-156A-43B8-8C7E-4F5FAA89075B}"/>
                  </c:ext>
                </c:extLst>
              </c15:ser>
            </c15:filteredBarSeries>
          </c:ext>
        </c:extLst>
      </c:barChart>
      <c:catAx>
        <c:axId val="1002954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296960"/>
        <c:crosses val="autoZero"/>
        <c:auto val="1"/>
        <c:lblAlgn val="ctr"/>
        <c:lblOffset val="100"/>
      </c:catAx>
      <c:valAx>
        <c:axId val="1002969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29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Лист1!$A$2:$A$12</c:f>
              <c:strCache>
                <c:ptCount val="11"/>
                <c:pt idx="0">
                  <c:v>русский язык </c:v>
                </c:pt>
                <c:pt idx="1">
                  <c:v>математика</c:v>
                </c:pt>
                <c:pt idx="2">
                  <c:v>география</c:v>
                </c:pt>
                <c:pt idx="3">
                  <c:v>информатика</c:v>
                </c:pt>
                <c:pt idx="4">
                  <c:v>общество-ие</c:v>
                </c:pt>
                <c:pt idx="5">
                  <c:v>физика</c:v>
                </c:pt>
                <c:pt idx="6">
                  <c:v>литер-ра</c:v>
                </c:pt>
                <c:pt idx="7">
                  <c:v>биология</c:v>
                </c:pt>
                <c:pt idx="8">
                  <c:v>химия</c:v>
                </c:pt>
                <c:pt idx="9">
                  <c:v>история</c:v>
                </c:pt>
                <c:pt idx="10">
                  <c:v>англ.яз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71.400000000000006</c:v>
                </c:pt>
                <c:pt idx="1">
                  <c:v>55.1</c:v>
                </c:pt>
                <c:pt idx="2">
                  <c:v>59.1</c:v>
                </c:pt>
                <c:pt idx="3">
                  <c:v>62.8</c:v>
                </c:pt>
                <c:pt idx="4">
                  <c:v>56.4</c:v>
                </c:pt>
                <c:pt idx="5">
                  <c:v>55.1</c:v>
                </c:pt>
                <c:pt idx="6">
                  <c:v>66</c:v>
                </c:pt>
                <c:pt idx="7">
                  <c:v>51.1</c:v>
                </c:pt>
                <c:pt idx="8">
                  <c:v>53.8</c:v>
                </c:pt>
                <c:pt idx="9">
                  <c:v>54.9</c:v>
                </c:pt>
                <c:pt idx="10">
                  <c:v>72.2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Лист1!$A$2:$A$12</c:f>
              <c:strCache>
                <c:ptCount val="11"/>
                <c:pt idx="0">
                  <c:v>русский язык </c:v>
                </c:pt>
                <c:pt idx="1">
                  <c:v>математика</c:v>
                </c:pt>
                <c:pt idx="2">
                  <c:v>география</c:v>
                </c:pt>
                <c:pt idx="3">
                  <c:v>информатика</c:v>
                </c:pt>
                <c:pt idx="4">
                  <c:v>общество-ие</c:v>
                </c:pt>
                <c:pt idx="5">
                  <c:v>физика</c:v>
                </c:pt>
                <c:pt idx="6">
                  <c:v>литер-ра</c:v>
                </c:pt>
                <c:pt idx="7">
                  <c:v>биология</c:v>
                </c:pt>
                <c:pt idx="8">
                  <c:v>химия</c:v>
                </c:pt>
                <c:pt idx="9">
                  <c:v>история</c:v>
                </c:pt>
                <c:pt idx="10">
                  <c:v>англ.яз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74.2</c:v>
                </c:pt>
                <c:pt idx="1">
                  <c:v>61.8</c:v>
                </c:pt>
                <c:pt idx="2">
                  <c:v>67.599999999999994</c:v>
                </c:pt>
                <c:pt idx="3">
                  <c:v>67.5</c:v>
                </c:pt>
                <c:pt idx="4">
                  <c:v>61</c:v>
                </c:pt>
                <c:pt idx="5">
                  <c:v>56.4</c:v>
                </c:pt>
                <c:pt idx="6">
                  <c:v>65.900000000000006</c:v>
                </c:pt>
                <c:pt idx="7">
                  <c:v>54</c:v>
                </c:pt>
                <c:pt idx="8">
                  <c:v>58.6</c:v>
                </c:pt>
                <c:pt idx="9">
                  <c:v>57</c:v>
                </c:pt>
                <c:pt idx="10">
                  <c:v>71.8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ГМО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Лист1!$A$2:$A$12</c:f>
              <c:strCache>
                <c:ptCount val="11"/>
                <c:pt idx="0">
                  <c:v>русский язык </c:v>
                </c:pt>
                <c:pt idx="1">
                  <c:v>математика</c:v>
                </c:pt>
                <c:pt idx="2">
                  <c:v>география</c:v>
                </c:pt>
                <c:pt idx="3">
                  <c:v>информатика</c:v>
                </c:pt>
                <c:pt idx="4">
                  <c:v>общество-ие</c:v>
                </c:pt>
                <c:pt idx="5">
                  <c:v>физика</c:v>
                </c:pt>
                <c:pt idx="6">
                  <c:v>литер-ра</c:v>
                </c:pt>
                <c:pt idx="7">
                  <c:v>биология</c:v>
                </c:pt>
                <c:pt idx="8">
                  <c:v>химия</c:v>
                </c:pt>
                <c:pt idx="9">
                  <c:v>история</c:v>
                </c:pt>
                <c:pt idx="10">
                  <c:v>англ.яз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11"/>
                <c:pt idx="0">
                  <c:v>78.099999999999994</c:v>
                </c:pt>
                <c:pt idx="1">
                  <c:v>62.7</c:v>
                </c:pt>
                <c:pt idx="2">
                  <c:v>58.5</c:v>
                </c:pt>
                <c:pt idx="3">
                  <c:v>60</c:v>
                </c:pt>
                <c:pt idx="4">
                  <c:v>54.8</c:v>
                </c:pt>
                <c:pt idx="5">
                  <c:v>52</c:v>
                </c:pt>
                <c:pt idx="6">
                  <c:v>80</c:v>
                </c:pt>
                <c:pt idx="7">
                  <c:v>54.5</c:v>
                </c:pt>
                <c:pt idx="8">
                  <c:v>54</c:v>
                </c:pt>
                <c:pt idx="9">
                  <c:v>58.6</c:v>
                </c:pt>
                <c:pt idx="10">
                  <c:v>47</c:v>
                </c:pt>
              </c:numCache>
            </c:numRef>
          </c:val>
        </c:ser>
        <c:gapWidth val="219"/>
        <c:overlap val="-27"/>
        <c:axId val="101043584"/>
        <c:axId val="101045376"/>
      </c:barChart>
      <c:catAx>
        <c:axId val="1010435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045376"/>
        <c:crosses val="autoZero"/>
        <c:auto val="1"/>
        <c:lblAlgn val="ctr"/>
        <c:lblOffset val="100"/>
      </c:catAx>
      <c:valAx>
        <c:axId val="1010453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043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55.9</c:v>
                </c:pt>
                <c:pt idx="1">
                  <c:v>51.4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ГМО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55.17</c:v>
                </c:pt>
                <c:pt idx="1">
                  <c:v>50.2</c:v>
                </c:pt>
              </c:numCache>
            </c:numRef>
          </c:val>
        </c:ser>
        <c:gapWidth val="182"/>
        <c:axId val="102185984"/>
        <c:axId val="102204160"/>
      </c:barChart>
      <c:catAx>
        <c:axId val="10218598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2204160"/>
        <c:crosses val="autoZero"/>
        <c:auto val="1"/>
        <c:lblAlgn val="ctr"/>
        <c:lblOffset val="100"/>
      </c:catAx>
      <c:valAx>
        <c:axId val="10220416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218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8.6889041838925183E-4"/>
          <c:y val="0.22732915970817708"/>
          <c:w val="0.9677621980965615"/>
          <c:h val="0.5088955063194057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8.2059859390569659E-2"/>
                  <c:y val="-8.3985377286121696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84D-45DE-9912-4CBF40679C7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5029490840301877E-2"/>
                  <c:y val="-8.6746245264057067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84D-45DE-9912-4CBF40679C7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6891348223182479E-2"/>
                  <c:y val="-7.1387570693203409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84D-45DE-9912-4CBF40679C7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8125630021824679E-2"/>
                  <c:y val="-8.4147550902770096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84D-45DE-9912-4CBF40679C7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5978057240791402E-2"/>
                  <c:y val="-9.230762841039819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E9E-42AD-9561-A99566523ED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3214062692295851E-2"/>
                  <c:y val="-7.9120824351769981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E9E-42AD-9561-A99566523ED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1708016354511982E-2"/>
                  <c:y val="-7.9120824351769981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E9E-42AD-9561-A99566523ED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7409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Montserrat bold" panose="00000800000000000000" pitchFamily="2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Лист1!$B$2:$B$8</c:f>
              <c:numCache>
                <c:formatCode>_-* #\ ##0_р_._-;\-* #\ ##0_р_._-;_-* "-"??_р_._-;_-@_-</c:formatCode>
                <c:ptCount val="7"/>
                <c:pt idx="0">
                  <c:v>96</c:v>
                </c:pt>
                <c:pt idx="1">
                  <c:v>269</c:v>
                </c:pt>
                <c:pt idx="2">
                  <c:v>356</c:v>
                </c:pt>
                <c:pt idx="3">
                  <c:v>400</c:v>
                </c:pt>
                <c:pt idx="4">
                  <c:v>417</c:v>
                </c:pt>
                <c:pt idx="5">
                  <c:v>474</c:v>
                </c:pt>
                <c:pt idx="6">
                  <c:v>496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C84D-45DE-9912-4CBF40679C7E}"/>
            </c:ext>
          </c:extLst>
        </c:ser>
        <c:marker val="1"/>
        <c:axId val="103416960"/>
        <c:axId val="103418496"/>
      </c:lineChart>
      <c:catAx>
        <c:axId val="10341696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>
                <a:latin typeface="Montserrat Regular" panose="00000500000000000000" pitchFamily="2" charset="-52"/>
              </a:defRPr>
            </a:pPr>
            <a:endParaRPr lang="ru-RU"/>
          </a:p>
        </c:txPr>
        <c:crossAx val="103418496"/>
        <c:crosses val="autoZero"/>
        <c:auto val="1"/>
        <c:lblAlgn val="ctr"/>
        <c:lblOffset val="100"/>
      </c:catAx>
      <c:valAx>
        <c:axId val="103418496"/>
        <c:scaling>
          <c:orientation val="minMax"/>
        </c:scaling>
        <c:delete val="1"/>
        <c:axPos val="l"/>
        <c:numFmt formatCode="_-* #\ ##0_р_._-;\-* #\ ##0_р_._-;_-* &quot;-&quot;??_р_._-;_-@_-" sourceLinked="1"/>
        <c:tickLblPos val="nextTo"/>
        <c:crossAx val="103416960"/>
        <c:crosses val="autoZero"/>
        <c:crossBetween val="between"/>
      </c:valAx>
      <c:spPr>
        <a:noFill/>
        <a:ln w="27409">
          <a:noFill/>
        </a:ln>
      </c:spPr>
    </c:plotArea>
    <c:plotVisOnly val="1"/>
    <c:dispBlanksAs val="gap"/>
  </c:chart>
  <c:txPr>
    <a:bodyPr/>
    <a:lstStyle/>
    <a:p>
      <a:pPr>
        <a:defRPr sz="12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cat>
            <c:strRef>
              <c:f>Лист1!$A$2:$A$10</c:f>
              <c:strCache>
                <c:ptCount val="5"/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2">
                  <c:v>15</c:v>
                </c:pt>
                <c:pt idx="3">
                  <c:v>5</c:v>
                </c:pt>
                <c:pt idx="4">
                  <c:v>6</c:v>
                </c:pt>
                <c:pt idx="8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Лист1!$A$2:$A$10</c:f>
              <c:strCache>
                <c:ptCount val="5"/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Лист1!$A$2:$A$10</c:f>
              <c:strCache>
                <c:ptCount val="5"/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cat>
            <c:strRef>
              <c:f>Лист1!$A$2:$A$10</c:f>
              <c:strCache>
                <c:ptCount val="5"/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</c:numCache>
            </c:numRef>
          </c:val>
        </c:ser>
        <c:shape val="box"/>
        <c:axId val="103928576"/>
        <c:axId val="103930112"/>
        <c:axId val="0"/>
      </c:bar3DChart>
      <c:catAx>
        <c:axId val="103928576"/>
        <c:scaling>
          <c:orientation val="minMax"/>
        </c:scaling>
        <c:axPos val="b"/>
        <c:numFmt formatCode="General" sourceLinked="0"/>
        <c:tickLblPos val="nextTo"/>
        <c:crossAx val="103930112"/>
        <c:crosses val="autoZero"/>
        <c:auto val="1"/>
        <c:lblAlgn val="ctr"/>
        <c:lblOffset val="100"/>
      </c:catAx>
      <c:valAx>
        <c:axId val="103930112"/>
        <c:scaling>
          <c:orientation val="minMax"/>
        </c:scaling>
        <c:axPos val="l"/>
        <c:majorGridlines/>
        <c:numFmt formatCode="General" sourceLinked="1"/>
        <c:tickLblPos val="nextTo"/>
        <c:crossAx val="103928576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1349478222438834"/>
          <c:y val="0.39331614521636243"/>
          <c:w val="0.26359571033002316"/>
          <c:h val="0.21336770956727813"/>
        </c:manualLayout>
      </c:layout>
    </c:legend>
    <c:plotVisOnly val="1"/>
    <c:dispBlanksAs val="gap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r>
              <a:rPr lang="ru-RU" sz="1100" b="0" dirty="0">
                <a:solidFill>
                  <a:srgbClr val="C00000"/>
                </a:solidFill>
                <a:latin typeface="Montserrat Regular" panose="00000500000000000000" pitchFamily="2" charset="-52"/>
              </a:rPr>
              <a:t>Количество</a:t>
            </a:r>
            <a:r>
              <a:rPr lang="ru-RU" sz="1100" b="0" baseline="0" dirty="0">
                <a:solidFill>
                  <a:srgbClr val="C00000"/>
                </a:solidFill>
                <a:latin typeface="Montserrat Regular" panose="00000500000000000000" pitchFamily="2" charset="-52"/>
              </a:rPr>
              <a:t> участников</a:t>
            </a:r>
            <a:endParaRPr lang="ru-RU" sz="1100" b="0" dirty="0">
              <a:solidFill>
                <a:srgbClr val="C00000"/>
              </a:solidFill>
              <a:latin typeface="Montserrat Regular" panose="00000500000000000000" pitchFamily="2" charset="-52"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2209</c:v>
                </c:pt>
                <c:pt idx="1">
                  <c:v>8071</c:v>
                </c:pt>
                <c:pt idx="2">
                  <c:v>9482</c:v>
                </c:pt>
                <c:pt idx="3">
                  <c:v>10271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2A1-4004-A5A3-7DF3C192361A}"/>
            </c:ext>
          </c:extLst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2A1-4004-A5A3-7DF3C192361A}"/>
            </c:ext>
          </c:extLst>
        </c:ser>
        <c:marker val="1"/>
        <c:axId val="104023168"/>
        <c:axId val="104024704"/>
      </c:lineChart>
      <c:catAx>
        <c:axId val="1040231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024704"/>
        <c:crosses val="autoZero"/>
        <c:auto val="1"/>
        <c:lblAlgn val="ctr"/>
        <c:lblOffset val="100"/>
      </c:catAx>
      <c:valAx>
        <c:axId val="1040247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023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r>
              <a:rPr lang="ru-RU" sz="1100" b="0" i="0" dirty="0">
                <a:solidFill>
                  <a:srgbClr val="C00000"/>
                </a:solidFill>
                <a:latin typeface="Montserrat Regular" panose="00000500000000000000" pitchFamily="2" charset="-52"/>
              </a:rPr>
              <a:t>Количество</a:t>
            </a:r>
            <a:r>
              <a:rPr lang="ru-RU" sz="1100" b="0" i="0" baseline="0" dirty="0">
                <a:solidFill>
                  <a:srgbClr val="C00000"/>
                </a:solidFill>
                <a:latin typeface="Montserrat Regular" panose="00000500000000000000" pitchFamily="2" charset="-52"/>
              </a:rPr>
              <a:t> отрядов</a:t>
            </a:r>
            <a:endParaRPr lang="ru-RU" sz="1100" b="0" i="0" dirty="0">
              <a:solidFill>
                <a:srgbClr val="C00000"/>
              </a:solidFill>
              <a:latin typeface="Montserrat Regular" panose="00000500000000000000" pitchFamily="2" charset="-52"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92</c:v>
                </c:pt>
                <c:pt idx="1">
                  <c:v>368</c:v>
                </c:pt>
                <c:pt idx="2">
                  <c:v>426</c:v>
                </c:pt>
                <c:pt idx="3">
                  <c:v>443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CF-4E1B-8A94-50A0C39AC84D}"/>
            </c:ext>
          </c:extLst>
        </c:ser>
        <c:marker val="1"/>
        <c:axId val="104061184"/>
        <c:axId val="104062976"/>
      </c:lineChart>
      <c:catAx>
        <c:axId val="1040611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062976"/>
        <c:crosses val="autoZero"/>
        <c:auto val="1"/>
        <c:lblAlgn val="ctr"/>
        <c:lblOffset val="100"/>
      </c:catAx>
      <c:valAx>
        <c:axId val="1040629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04061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D83E38-8F50-41D4-B8BB-48833220EA4C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942C813-7682-4AA0-A382-5B43E62AA2DE}">
      <dgm:prSet phldrT="[Текст]"/>
      <dgm:spPr/>
      <dgm:t>
        <a:bodyPr/>
        <a:lstStyle/>
        <a:p>
          <a:r>
            <a:rPr lang="ru-RU" b="1" dirty="0" smtClean="0"/>
            <a:t>ГРАЖДАНСКОЕ ВОСПИТАНИЕ</a:t>
          </a:r>
          <a:endParaRPr lang="ru-RU" b="1" dirty="0"/>
        </a:p>
      </dgm:t>
    </dgm:pt>
    <dgm:pt modelId="{535291DF-B0CB-4C3E-BEE0-7765A4DA3A27}" type="parTrans" cxnId="{36F78FF5-0682-4BDA-9F59-6E88A2487D4B}">
      <dgm:prSet/>
      <dgm:spPr/>
      <dgm:t>
        <a:bodyPr/>
        <a:lstStyle/>
        <a:p>
          <a:endParaRPr lang="ru-RU"/>
        </a:p>
      </dgm:t>
    </dgm:pt>
    <dgm:pt modelId="{E86F6742-2F98-4349-84FF-8DC4871E8164}" type="sibTrans" cxnId="{36F78FF5-0682-4BDA-9F59-6E88A2487D4B}">
      <dgm:prSet/>
      <dgm:spPr/>
      <dgm:t>
        <a:bodyPr/>
        <a:lstStyle/>
        <a:p>
          <a:endParaRPr lang="ru-RU"/>
        </a:p>
      </dgm:t>
    </dgm:pt>
    <dgm:pt modelId="{2DC1E325-2CE9-4A49-9196-8F97DFA5D343}">
      <dgm:prSet phldrT="[Текст]"/>
      <dgm:spPr/>
      <dgm:t>
        <a:bodyPr/>
        <a:lstStyle/>
        <a:p>
          <a:r>
            <a:rPr lang="ru-RU" b="1" dirty="0" smtClean="0"/>
            <a:t>ПАТРИОТИЧЕСКОЕ ВОСПИТАНИЕ</a:t>
          </a:r>
          <a:endParaRPr lang="ru-RU" b="1" dirty="0"/>
        </a:p>
      </dgm:t>
    </dgm:pt>
    <dgm:pt modelId="{0A106114-001B-43EB-9DF5-16C53F5B4303}" type="parTrans" cxnId="{1EC8386F-E81B-40D5-BFF2-BF53F1F733DC}">
      <dgm:prSet/>
      <dgm:spPr/>
      <dgm:t>
        <a:bodyPr/>
        <a:lstStyle/>
        <a:p>
          <a:endParaRPr lang="ru-RU"/>
        </a:p>
      </dgm:t>
    </dgm:pt>
    <dgm:pt modelId="{C939130C-70AC-4130-8BBA-C3EE245D22C5}" type="sibTrans" cxnId="{1EC8386F-E81B-40D5-BFF2-BF53F1F733DC}">
      <dgm:prSet/>
      <dgm:spPr/>
      <dgm:t>
        <a:bodyPr/>
        <a:lstStyle/>
        <a:p>
          <a:endParaRPr lang="ru-RU"/>
        </a:p>
      </dgm:t>
    </dgm:pt>
    <dgm:pt modelId="{953463A5-D594-4615-A19A-3B09E8806451}">
      <dgm:prSet phldrT="[Текст]"/>
      <dgm:spPr/>
      <dgm:t>
        <a:bodyPr/>
        <a:lstStyle/>
        <a:p>
          <a:r>
            <a:rPr lang="ru-RU" b="1" dirty="0" smtClean="0"/>
            <a:t>ДУХОВНОЕ И НРАВСТВЕННОЕ ВОСПИТАНИЕ</a:t>
          </a:r>
          <a:endParaRPr lang="ru-RU" b="1" dirty="0"/>
        </a:p>
      </dgm:t>
    </dgm:pt>
    <dgm:pt modelId="{A4B792AA-9D5E-4247-B874-862D504B3EEA}" type="parTrans" cxnId="{6BF0E6B3-A41F-411F-A62D-D521D98507DC}">
      <dgm:prSet/>
      <dgm:spPr/>
      <dgm:t>
        <a:bodyPr/>
        <a:lstStyle/>
        <a:p>
          <a:endParaRPr lang="ru-RU"/>
        </a:p>
      </dgm:t>
    </dgm:pt>
    <dgm:pt modelId="{E9278D3B-8A0B-4E84-9D00-456812217E67}" type="sibTrans" cxnId="{6BF0E6B3-A41F-411F-A62D-D521D98507DC}">
      <dgm:prSet/>
      <dgm:spPr/>
      <dgm:t>
        <a:bodyPr/>
        <a:lstStyle/>
        <a:p>
          <a:endParaRPr lang="ru-RU"/>
        </a:p>
      </dgm:t>
    </dgm:pt>
    <dgm:pt modelId="{E4ED6384-667E-4210-A729-FFCCFD690CA0}" type="pres">
      <dgm:prSet presAssocID="{70D83E38-8F50-41D4-B8BB-48833220EA4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ED04C2-7892-4916-8F60-35D6412AAE3A}" type="pres">
      <dgm:prSet presAssocID="{B942C813-7682-4AA0-A382-5B43E62AA2DE}" presName="parentLin" presStyleCnt="0"/>
      <dgm:spPr/>
    </dgm:pt>
    <dgm:pt modelId="{16C8C82F-815D-4BE3-ABDB-F808B274523A}" type="pres">
      <dgm:prSet presAssocID="{B942C813-7682-4AA0-A382-5B43E62AA2D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4E3BA84-C37B-447A-9832-F327233A927F}" type="pres">
      <dgm:prSet presAssocID="{B942C813-7682-4AA0-A382-5B43E62AA2D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3BA2A-E8F8-408F-9400-4D16A8369CE7}" type="pres">
      <dgm:prSet presAssocID="{B942C813-7682-4AA0-A382-5B43E62AA2DE}" presName="negativeSpace" presStyleCnt="0"/>
      <dgm:spPr/>
    </dgm:pt>
    <dgm:pt modelId="{0773B6E8-152F-4D0D-BDE6-18F56BD1547E}" type="pres">
      <dgm:prSet presAssocID="{B942C813-7682-4AA0-A382-5B43E62AA2DE}" presName="childText" presStyleLbl="conFgAcc1" presStyleIdx="0" presStyleCnt="3">
        <dgm:presLayoutVars>
          <dgm:bulletEnabled val="1"/>
        </dgm:presLayoutVars>
      </dgm:prSet>
      <dgm:spPr/>
    </dgm:pt>
    <dgm:pt modelId="{0F6D4493-8290-4E3F-9FDD-AC8A34FEB1C7}" type="pres">
      <dgm:prSet presAssocID="{E86F6742-2F98-4349-84FF-8DC4871E8164}" presName="spaceBetweenRectangles" presStyleCnt="0"/>
      <dgm:spPr/>
    </dgm:pt>
    <dgm:pt modelId="{F62B9D5F-AB57-4769-909F-D9D27DE8B815}" type="pres">
      <dgm:prSet presAssocID="{2DC1E325-2CE9-4A49-9196-8F97DFA5D343}" presName="parentLin" presStyleCnt="0"/>
      <dgm:spPr/>
    </dgm:pt>
    <dgm:pt modelId="{774EBD3D-7150-4C8C-9FF4-575C7D39169F}" type="pres">
      <dgm:prSet presAssocID="{2DC1E325-2CE9-4A49-9196-8F97DFA5D34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FFE8BF5-05F0-4B52-9BBC-1BC3E5E1D32C}" type="pres">
      <dgm:prSet presAssocID="{2DC1E325-2CE9-4A49-9196-8F97DFA5D34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73D340-4012-47CF-A5FF-0C442C8CB873}" type="pres">
      <dgm:prSet presAssocID="{2DC1E325-2CE9-4A49-9196-8F97DFA5D343}" presName="negativeSpace" presStyleCnt="0"/>
      <dgm:spPr/>
    </dgm:pt>
    <dgm:pt modelId="{F7EC0756-07B6-4D8A-A57B-9BFEE21EC8DD}" type="pres">
      <dgm:prSet presAssocID="{2DC1E325-2CE9-4A49-9196-8F97DFA5D343}" presName="childText" presStyleLbl="conFgAcc1" presStyleIdx="1" presStyleCnt="3">
        <dgm:presLayoutVars>
          <dgm:bulletEnabled val="1"/>
        </dgm:presLayoutVars>
      </dgm:prSet>
      <dgm:spPr/>
    </dgm:pt>
    <dgm:pt modelId="{5578EC93-08F2-41E7-911B-6A37E16A7C8B}" type="pres">
      <dgm:prSet presAssocID="{C939130C-70AC-4130-8BBA-C3EE245D22C5}" presName="spaceBetweenRectangles" presStyleCnt="0"/>
      <dgm:spPr/>
    </dgm:pt>
    <dgm:pt modelId="{6DD8983E-E65F-4551-9A5C-72B6BDAA9268}" type="pres">
      <dgm:prSet presAssocID="{953463A5-D594-4615-A19A-3B09E8806451}" presName="parentLin" presStyleCnt="0"/>
      <dgm:spPr/>
    </dgm:pt>
    <dgm:pt modelId="{77993E5D-F356-49D1-A887-1A31443F0EC6}" type="pres">
      <dgm:prSet presAssocID="{953463A5-D594-4615-A19A-3B09E8806451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D43AB6B-2AE4-4EC6-8005-86EEEC5FBE44}" type="pres">
      <dgm:prSet presAssocID="{953463A5-D594-4615-A19A-3B09E880645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00A5CA-06F1-4347-9437-8431448A0BE3}" type="pres">
      <dgm:prSet presAssocID="{953463A5-D594-4615-A19A-3B09E8806451}" presName="negativeSpace" presStyleCnt="0"/>
      <dgm:spPr/>
    </dgm:pt>
    <dgm:pt modelId="{24D7A52E-35F5-4D62-97FE-04DE533D8AEB}" type="pres">
      <dgm:prSet presAssocID="{953463A5-D594-4615-A19A-3B09E880645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08743A5-9489-4C3F-B617-FB138B7A006E}" type="presOf" srcId="{2DC1E325-2CE9-4A49-9196-8F97DFA5D343}" destId="{BFFE8BF5-05F0-4B52-9BBC-1BC3E5E1D32C}" srcOrd="1" destOrd="0" presId="urn:microsoft.com/office/officeart/2005/8/layout/list1"/>
    <dgm:cxn modelId="{5B54DC2B-D0E5-4CEE-92FB-B88C2C064807}" type="presOf" srcId="{70D83E38-8F50-41D4-B8BB-48833220EA4C}" destId="{E4ED6384-667E-4210-A729-FFCCFD690CA0}" srcOrd="0" destOrd="0" presId="urn:microsoft.com/office/officeart/2005/8/layout/list1"/>
    <dgm:cxn modelId="{6BF0E6B3-A41F-411F-A62D-D521D98507DC}" srcId="{70D83E38-8F50-41D4-B8BB-48833220EA4C}" destId="{953463A5-D594-4615-A19A-3B09E8806451}" srcOrd="2" destOrd="0" parTransId="{A4B792AA-9D5E-4247-B874-862D504B3EEA}" sibTransId="{E9278D3B-8A0B-4E84-9D00-456812217E67}"/>
    <dgm:cxn modelId="{92734DCC-2749-4815-887F-C6EE13FF4F80}" type="presOf" srcId="{953463A5-D594-4615-A19A-3B09E8806451}" destId="{77993E5D-F356-49D1-A887-1A31443F0EC6}" srcOrd="0" destOrd="0" presId="urn:microsoft.com/office/officeart/2005/8/layout/list1"/>
    <dgm:cxn modelId="{36F78FF5-0682-4BDA-9F59-6E88A2487D4B}" srcId="{70D83E38-8F50-41D4-B8BB-48833220EA4C}" destId="{B942C813-7682-4AA0-A382-5B43E62AA2DE}" srcOrd="0" destOrd="0" parTransId="{535291DF-B0CB-4C3E-BEE0-7765A4DA3A27}" sibTransId="{E86F6742-2F98-4349-84FF-8DC4871E8164}"/>
    <dgm:cxn modelId="{C6DEE2C6-5CB0-425C-8A32-9E7D43FFCFD4}" type="presOf" srcId="{B942C813-7682-4AA0-A382-5B43E62AA2DE}" destId="{16C8C82F-815D-4BE3-ABDB-F808B274523A}" srcOrd="0" destOrd="0" presId="urn:microsoft.com/office/officeart/2005/8/layout/list1"/>
    <dgm:cxn modelId="{B3779C50-9189-4DEB-AC66-AAE28E12FA41}" type="presOf" srcId="{953463A5-D594-4615-A19A-3B09E8806451}" destId="{CD43AB6B-2AE4-4EC6-8005-86EEEC5FBE44}" srcOrd="1" destOrd="0" presId="urn:microsoft.com/office/officeart/2005/8/layout/list1"/>
    <dgm:cxn modelId="{1EC8386F-E81B-40D5-BFF2-BF53F1F733DC}" srcId="{70D83E38-8F50-41D4-B8BB-48833220EA4C}" destId="{2DC1E325-2CE9-4A49-9196-8F97DFA5D343}" srcOrd="1" destOrd="0" parTransId="{0A106114-001B-43EB-9DF5-16C53F5B4303}" sibTransId="{C939130C-70AC-4130-8BBA-C3EE245D22C5}"/>
    <dgm:cxn modelId="{E37E1EE9-5FA4-4209-A079-EB1E4E173BB7}" type="presOf" srcId="{B942C813-7682-4AA0-A382-5B43E62AA2DE}" destId="{F4E3BA84-C37B-447A-9832-F327233A927F}" srcOrd="1" destOrd="0" presId="urn:microsoft.com/office/officeart/2005/8/layout/list1"/>
    <dgm:cxn modelId="{AE7E526C-B77B-4954-AFE6-2838D38DDB19}" type="presOf" srcId="{2DC1E325-2CE9-4A49-9196-8F97DFA5D343}" destId="{774EBD3D-7150-4C8C-9FF4-575C7D39169F}" srcOrd="0" destOrd="0" presId="urn:microsoft.com/office/officeart/2005/8/layout/list1"/>
    <dgm:cxn modelId="{0CFD5D9F-1115-4BB6-85BA-A19FB9853C99}" type="presParOf" srcId="{E4ED6384-667E-4210-A729-FFCCFD690CA0}" destId="{ECED04C2-7892-4916-8F60-35D6412AAE3A}" srcOrd="0" destOrd="0" presId="urn:microsoft.com/office/officeart/2005/8/layout/list1"/>
    <dgm:cxn modelId="{24E65E2A-FA52-4A5A-B334-89E8C4664825}" type="presParOf" srcId="{ECED04C2-7892-4916-8F60-35D6412AAE3A}" destId="{16C8C82F-815D-4BE3-ABDB-F808B274523A}" srcOrd="0" destOrd="0" presId="urn:microsoft.com/office/officeart/2005/8/layout/list1"/>
    <dgm:cxn modelId="{5AC3CADF-7AC5-4678-AD70-04B0D4C10979}" type="presParOf" srcId="{ECED04C2-7892-4916-8F60-35D6412AAE3A}" destId="{F4E3BA84-C37B-447A-9832-F327233A927F}" srcOrd="1" destOrd="0" presId="urn:microsoft.com/office/officeart/2005/8/layout/list1"/>
    <dgm:cxn modelId="{A921E249-95C0-4687-99F7-7A0D45085809}" type="presParOf" srcId="{E4ED6384-667E-4210-A729-FFCCFD690CA0}" destId="{1463BA2A-E8F8-408F-9400-4D16A8369CE7}" srcOrd="1" destOrd="0" presId="urn:microsoft.com/office/officeart/2005/8/layout/list1"/>
    <dgm:cxn modelId="{16F2886B-7F6E-4BCA-ACDF-94B1D53C3DCA}" type="presParOf" srcId="{E4ED6384-667E-4210-A729-FFCCFD690CA0}" destId="{0773B6E8-152F-4D0D-BDE6-18F56BD1547E}" srcOrd="2" destOrd="0" presId="urn:microsoft.com/office/officeart/2005/8/layout/list1"/>
    <dgm:cxn modelId="{3B77ABC1-B10F-46C8-A7C2-6756530410B4}" type="presParOf" srcId="{E4ED6384-667E-4210-A729-FFCCFD690CA0}" destId="{0F6D4493-8290-4E3F-9FDD-AC8A34FEB1C7}" srcOrd="3" destOrd="0" presId="urn:microsoft.com/office/officeart/2005/8/layout/list1"/>
    <dgm:cxn modelId="{6662FA58-5128-4266-BCE9-C5B37B95EECE}" type="presParOf" srcId="{E4ED6384-667E-4210-A729-FFCCFD690CA0}" destId="{F62B9D5F-AB57-4769-909F-D9D27DE8B815}" srcOrd="4" destOrd="0" presId="urn:microsoft.com/office/officeart/2005/8/layout/list1"/>
    <dgm:cxn modelId="{C3F42548-AC9B-45DE-8178-31F8C5B945B6}" type="presParOf" srcId="{F62B9D5F-AB57-4769-909F-D9D27DE8B815}" destId="{774EBD3D-7150-4C8C-9FF4-575C7D39169F}" srcOrd="0" destOrd="0" presId="urn:microsoft.com/office/officeart/2005/8/layout/list1"/>
    <dgm:cxn modelId="{EBDC60BA-F158-45D2-BE2C-0D319B232C30}" type="presParOf" srcId="{F62B9D5F-AB57-4769-909F-D9D27DE8B815}" destId="{BFFE8BF5-05F0-4B52-9BBC-1BC3E5E1D32C}" srcOrd="1" destOrd="0" presId="urn:microsoft.com/office/officeart/2005/8/layout/list1"/>
    <dgm:cxn modelId="{3164736E-ABD8-46DE-8DBF-ABE66AD674FD}" type="presParOf" srcId="{E4ED6384-667E-4210-A729-FFCCFD690CA0}" destId="{DF73D340-4012-47CF-A5FF-0C442C8CB873}" srcOrd="5" destOrd="0" presId="urn:microsoft.com/office/officeart/2005/8/layout/list1"/>
    <dgm:cxn modelId="{E919469B-4EF5-4DD4-A8F7-A1EFFCDC5374}" type="presParOf" srcId="{E4ED6384-667E-4210-A729-FFCCFD690CA0}" destId="{F7EC0756-07B6-4D8A-A57B-9BFEE21EC8DD}" srcOrd="6" destOrd="0" presId="urn:microsoft.com/office/officeart/2005/8/layout/list1"/>
    <dgm:cxn modelId="{205BB874-1F96-42C2-8F11-46FB1B8E0313}" type="presParOf" srcId="{E4ED6384-667E-4210-A729-FFCCFD690CA0}" destId="{5578EC93-08F2-41E7-911B-6A37E16A7C8B}" srcOrd="7" destOrd="0" presId="urn:microsoft.com/office/officeart/2005/8/layout/list1"/>
    <dgm:cxn modelId="{4B30FF97-163E-45CC-99D9-A444B7F086BF}" type="presParOf" srcId="{E4ED6384-667E-4210-A729-FFCCFD690CA0}" destId="{6DD8983E-E65F-4551-9A5C-72B6BDAA9268}" srcOrd="8" destOrd="0" presId="urn:microsoft.com/office/officeart/2005/8/layout/list1"/>
    <dgm:cxn modelId="{B4D725A2-FA64-47AE-8633-687C16EA27A8}" type="presParOf" srcId="{6DD8983E-E65F-4551-9A5C-72B6BDAA9268}" destId="{77993E5D-F356-49D1-A887-1A31443F0EC6}" srcOrd="0" destOrd="0" presId="urn:microsoft.com/office/officeart/2005/8/layout/list1"/>
    <dgm:cxn modelId="{64238B50-1875-4766-966E-E26E6E75F132}" type="presParOf" srcId="{6DD8983E-E65F-4551-9A5C-72B6BDAA9268}" destId="{CD43AB6B-2AE4-4EC6-8005-86EEEC5FBE44}" srcOrd="1" destOrd="0" presId="urn:microsoft.com/office/officeart/2005/8/layout/list1"/>
    <dgm:cxn modelId="{645AD617-DA2F-4839-A0FE-417D8138396C}" type="presParOf" srcId="{E4ED6384-667E-4210-A729-FFCCFD690CA0}" destId="{DB00A5CA-06F1-4347-9437-8431448A0BE3}" srcOrd="9" destOrd="0" presId="urn:microsoft.com/office/officeart/2005/8/layout/list1"/>
    <dgm:cxn modelId="{07368B4C-E3FF-481F-A6CD-5113A7E2C653}" type="presParOf" srcId="{E4ED6384-667E-4210-A729-FFCCFD690CA0}" destId="{24D7A52E-35F5-4D62-97FE-04DE533D8AEB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D83E38-8F50-41D4-B8BB-48833220EA4C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942C813-7682-4AA0-A382-5B43E62AA2DE}">
      <dgm:prSet phldrT="[Текст]"/>
      <dgm:spPr/>
      <dgm:t>
        <a:bodyPr/>
        <a:lstStyle/>
        <a:p>
          <a:r>
            <a:rPr lang="ru-RU" b="1" dirty="0" smtClean="0"/>
            <a:t>ПРИОБЩЕНИЕ К КУЛЬТУРНОМУ НАСЛЕДИЮ</a:t>
          </a:r>
          <a:endParaRPr lang="ru-RU" b="1" dirty="0"/>
        </a:p>
      </dgm:t>
    </dgm:pt>
    <dgm:pt modelId="{535291DF-B0CB-4C3E-BEE0-7765A4DA3A27}" type="parTrans" cxnId="{36F78FF5-0682-4BDA-9F59-6E88A2487D4B}">
      <dgm:prSet/>
      <dgm:spPr/>
      <dgm:t>
        <a:bodyPr/>
        <a:lstStyle/>
        <a:p>
          <a:endParaRPr lang="ru-RU"/>
        </a:p>
      </dgm:t>
    </dgm:pt>
    <dgm:pt modelId="{E86F6742-2F98-4349-84FF-8DC4871E8164}" type="sibTrans" cxnId="{36F78FF5-0682-4BDA-9F59-6E88A2487D4B}">
      <dgm:prSet/>
      <dgm:spPr/>
      <dgm:t>
        <a:bodyPr/>
        <a:lstStyle/>
        <a:p>
          <a:endParaRPr lang="ru-RU"/>
        </a:p>
      </dgm:t>
    </dgm:pt>
    <dgm:pt modelId="{2DC1E325-2CE9-4A49-9196-8F97DFA5D343}">
      <dgm:prSet phldrT="[Текст]"/>
      <dgm:spPr/>
      <dgm:t>
        <a:bodyPr/>
        <a:lstStyle/>
        <a:p>
          <a:r>
            <a:rPr lang="ru-RU" b="1" dirty="0" smtClean="0"/>
            <a:t>ПОПУЛЯРИЗАЦИЯ НАУЧНЫХ ЗНАНИЙ</a:t>
          </a:r>
          <a:endParaRPr lang="ru-RU" b="1" dirty="0"/>
        </a:p>
      </dgm:t>
    </dgm:pt>
    <dgm:pt modelId="{0A106114-001B-43EB-9DF5-16C53F5B4303}" type="parTrans" cxnId="{1EC8386F-E81B-40D5-BFF2-BF53F1F733DC}">
      <dgm:prSet/>
      <dgm:spPr/>
      <dgm:t>
        <a:bodyPr/>
        <a:lstStyle/>
        <a:p>
          <a:endParaRPr lang="ru-RU"/>
        </a:p>
      </dgm:t>
    </dgm:pt>
    <dgm:pt modelId="{C939130C-70AC-4130-8BBA-C3EE245D22C5}" type="sibTrans" cxnId="{1EC8386F-E81B-40D5-BFF2-BF53F1F733DC}">
      <dgm:prSet/>
      <dgm:spPr/>
      <dgm:t>
        <a:bodyPr/>
        <a:lstStyle/>
        <a:p>
          <a:endParaRPr lang="ru-RU"/>
        </a:p>
      </dgm:t>
    </dgm:pt>
    <dgm:pt modelId="{953463A5-D594-4615-A19A-3B09E8806451}">
      <dgm:prSet phldrT="[Текст]"/>
      <dgm:spPr/>
      <dgm:t>
        <a:bodyPr/>
        <a:lstStyle/>
        <a:p>
          <a:r>
            <a:rPr lang="ru-RU" b="1" dirty="0" smtClean="0"/>
            <a:t>ФИЗИЧЕСКОЕ ВОСПИТАНИЕ</a:t>
          </a:r>
          <a:endParaRPr lang="ru-RU" b="1" dirty="0"/>
        </a:p>
      </dgm:t>
    </dgm:pt>
    <dgm:pt modelId="{A4B792AA-9D5E-4247-B874-862D504B3EEA}" type="parTrans" cxnId="{6BF0E6B3-A41F-411F-A62D-D521D98507DC}">
      <dgm:prSet/>
      <dgm:spPr/>
      <dgm:t>
        <a:bodyPr/>
        <a:lstStyle/>
        <a:p>
          <a:endParaRPr lang="ru-RU"/>
        </a:p>
      </dgm:t>
    </dgm:pt>
    <dgm:pt modelId="{E9278D3B-8A0B-4E84-9D00-456812217E67}" type="sibTrans" cxnId="{6BF0E6B3-A41F-411F-A62D-D521D98507DC}">
      <dgm:prSet/>
      <dgm:spPr/>
      <dgm:t>
        <a:bodyPr/>
        <a:lstStyle/>
        <a:p>
          <a:endParaRPr lang="ru-RU"/>
        </a:p>
      </dgm:t>
    </dgm:pt>
    <dgm:pt modelId="{E4ED6384-667E-4210-A729-FFCCFD690CA0}" type="pres">
      <dgm:prSet presAssocID="{70D83E38-8F50-41D4-B8BB-48833220EA4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ED04C2-7892-4916-8F60-35D6412AAE3A}" type="pres">
      <dgm:prSet presAssocID="{B942C813-7682-4AA0-A382-5B43E62AA2DE}" presName="parentLin" presStyleCnt="0"/>
      <dgm:spPr/>
    </dgm:pt>
    <dgm:pt modelId="{16C8C82F-815D-4BE3-ABDB-F808B274523A}" type="pres">
      <dgm:prSet presAssocID="{B942C813-7682-4AA0-A382-5B43E62AA2D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4E3BA84-C37B-447A-9832-F327233A927F}" type="pres">
      <dgm:prSet presAssocID="{B942C813-7682-4AA0-A382-5B43E62AA2D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3BA2A-E8F8-408F-9400-4D16A8369CE7}" type="pres">
      <dgm:prSet presAssocID="{B942C813-7682-4AA0-A382-5B43E62AA2DE}" presName="negativeSpace" presStyleCnt="0"/>
      <dgm:spPr/>
    </dgm:pt>
    <dgm:pt modelId="{0773B6E8-152F-4D0D-BDE6-18F56BD1547E}" type="pres">
      <dgm:prSet presAssocID="{B942C813-7682-4AA0-A382-5B43E62AA2DE}" presName="childText" presStyleLbl="conFgAcc1" presStyleIdx="0" presStyleCnt="3">
        <dgm:presLayoutVars>
          <dgm:bulletEnabled val="1"/>
        </dgm:presLayoutVars>
      </dgm:prSet>
      <dgm:spPr/>
    </dgm:pt>
    <dgm:pt modelId="{0F6D4493-8290-4E3F-9FDD-AC8A34FEB1C7}" type="pres">
      <dgm:prSet presAssocID="{E86F6742-2F98-4349-84FF-8DC4871E8164}" presName="spaceBetweenRectangles" presStyleCnt="0"/>
      <dgm:spPr/>
    </dgm:pt>
    <dgm:pt modelId="{F62B9D5F-AB57-4769-909F-D9D27DE8B815}" type="pres">
      <dgm:prSet presAssocID="{2DC1E325-2CE9-4A49-9196-8F97DFA5D343}" presName="parentLin" presStyleCnt="0"/>
      <dgm:spPr/>
    </dgm:pt>
    <dgm:pt modelId="{774EBD3D-7150-4C8C-9FF4-575C7D39169F}" type="pres">
      <dgm:prSet presAssocID="{2DC1E325-2CE9-4A49-9196-8F97DFA5D34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FFE8BF5-05F0-4B52-9BBC-1BC3E5E1D32C}" type="pres">
      <dgm:prSet presAssocID="{2DC1E325-2CE9-4A49-9196-8F97DFA5D34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73D340-4012-47CF-A5FF-0C442C8CB873}" type="pres">
      <dgm:prSet presAssocID="{2DC1E325-2CE9-4A49-9196-8F97DFA5D343}" presName="negativeSpace" presStyleCnt="0"/>
      <dgm:spPr/>
    </dgm:pt>
    <dgm:pt modelId="{F7EC0756-07B6-4D8A-A57B-9BFEE21EC8DD}" type="pres">
      <dgm:prSet presAssocID="{2DC1E325-2CE9-4A49-9196-8F97DFA5D343}" presName="childText" presStyleLbl="conFgAcc1" presStyleIdx="1" presStyleCnt="3">
        <dgm:presLayoutVars>
          <dgm:bulletEnabled val="1"/>
        </dgm:presLayoutVars>
      </dgm:prSet>
      <dgm:spPr/>
    </dgm:pt>
    <dgm:pt modelId="{5578EC93-08F2-41E7-911B-6A37E16A7C8B}" type="pres">
      <dgm:prSet presAssocID="{C939130C-70AC-4130-8BBA-C3EE245D22C5}" presName="spaceBetweenRectangles" presStyleCnt="0"/>
      <dgm:spPr/>
    </dgm:pt>
    <dgm:pt modelId="{6DD8983E-E65F-4551-9A5C-72B6BDAA9268}" type="pres">
      <dgm:prSet presAssocID="{953463A5-D594-4615-A19A-3B09E8806451}" presName="parentLin" presStyleCnt="0"/>
      <dgm:spPr/>
    </dgm:pt>
    <dgm:pt modelId="{77993E5D-F356-49D1-A887-1A31443F0EC6}" type="pres">
      <dgm:prSet presAssocID="{953463A5-D594-4615-A19A-3B09E8806451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D43AB6B-2AE4-4EC6-8005-86EEEC5FBE44}" type="pres">
      <dgm:prSet presAssocID="{953463A5-D594-4615-A19A-3B09E880645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00A5CA-06F1-4347-9437-8431448A0BE3}" type="pres">
      <dgm:prSet presAssocID="{953463A5-D594-4615-A19A-3B09E8806451}" presName="negativeSpace" presStyleCnt="0"/>
      <dgm:spPr/>
    </dgm:pt>
    <dgm:pt modelId="{24D7A52E-35F5-4D62-97FE-04DE533D8AEB}" type="pres">
      <dgm:prSet presAssocID="{953463A5-D594-4615-A19A-3B09E880645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DC5D2A5-9865-4608-A7F5-94F91F55D99C}" type="presOf" srcId="{B942C813-7682-4AA0-A382-5B43E62AA2DE}" destId="{16C8C82F-815D-4BE3-ABDB-F808B274523A}" srcOrd="0" destOrd="0" presId="urn:microsoft.com/office/officeart/2005/8/layout/list1"/>
    <dgm:cxn modelId="{36F78FF5-0682-4BDA-9F59-6E88A2487D4B}" srcId="{70D83E38-8F50-41D4-B8BB-48833220EA4C}" destId="{B942C813-7682-4AA0-A382-5B43E62AA2DE}" srcOrd="0" destOrd="0" parTransId="{535291DF-B0CB-4C3E-BEE0-7765A4DA3A27}" sibTransId="{E86F6742-2F98-4349-84FF-8DC4871E8164}"/>
    <dgm:cxn modelId="{C42DA5F5-841B-483E-B39F-01E1126637C0}" type="presOf" srcId="{2DC1E325-2CE9-4A49-9196-8F97DFA5D343}" destId="{774EBD3D-7150-4C8C-9FF4-575C7D39169F}" srcOrd="0" destOrd="0" presId="urn:microsoft.com/office/officeart/2005/8/layout/list1"/>
    <dgm:cxn modelId="{6BF0E6B3-A41F-411F-A62D-D521D98507DC}" srcId="{70D83E38-8F50-41D4-B8BB-48833220EA4C}" destId="{953463A5-D594-4615-A19A-3B09E8806451}" srcOrd="2" destOrd="0" parTransId="{A4B792AA-9D5E-4247-B874-862D504B3EEA}" sibTransId="{E9278D3B-8A0B-4E84-9D00-456812217E67}"/>
    <dgm:cxn modelId="{99F96E21-0E7A-484B-B14E-BC4B6F88D095}" type="presOf" srcId="{70D83E38-8F50-41D4-B8BB-48833220EA4C}" destId="{E4ED6384-667E-4210-A729-FFCCFD690CA0}" srcOrd="0" destOrd="0" presId="urn:microsoft.com/office/officeart/2005/8/layout/list1"/>
    <dgm:cxn modelId="{7A166E41-7B4E-4D34-BEC4-22FEBA7406FC}" type="presOf" srcId="{B942C813-7682-4AA0-A382-5B43E62AA2DE}" destId="{F4E3BA84-C37B-447A-9832-F327233A927F}" srcOrd="1" destOrd="0" presId="urn:microsoft.com/office/officeart/2005/8/layout/list1"/>
    <dgm:cxn modelId="{E3294963-2A55-45A3-84C9-ED3214C17544}" type="presOf" srcId="{953463A5-D594-4615-A19A-3B09E8806451}" destId="{77993E5D-F356-49D1-A887-1A31443F0EC6}" srcOrd="0" destOrd="0" presId="urn:microsoft.com/office/officeart/2005/8/layout/list1"/>
    <dgm:cxn modelId="{2B5C545A-C717-4B8D-BFE8-4A2052925887}" type="presOf" srcId="{2DC1E325-2CE9-4A49-9196-8F97DFA5D343}" destId="{BFFE8BF5-05F0-4B52-9BBC-1BC3E5E1D32C}" srcOrd="1" destOrd="0" presId="urn:microsoft.com/office/officeart/2005/8/layout/list1"/>
    <dgm:cxn modelId="{38B90E62-3A47-4725-828B-961730423F13}" type="presOf" srcId="{953463A5-D594-4615-A19A-3B09E8806451}" destId="{CD43AB6B-2AE4-4EC6-8005-86EEEC5FBE44}" srcOrd="1" destOrd="0" presId="urn:microsoft.com/office/officeart/2005/8/layout/list1"/>
    <dgm:cxn modelId="{1EC8386F-E81B-40D5-BFF2-BF53F1F733DC}" srcId="{70D83E38-8F50-41D4-B8BB-48833220EA4C}" destId="{2DC1E325-2CE9-4A49-9196-8F97DFA5D343}" srcOrd="1" destOrd="0" parTransId="{0A106114-001B-43EB-9DF5-16C53F5B4303}" sibTransId="{C939130C-70AC-4130-8BBA-C3EE245D22C5}"/>
    <dgm:cxn modelId="{3C4DC357-5742-4A44-847D-D6748140ED63}" type="presParOf" srcId="{E4ED6384-667E-4210-A729-FFCCFD690CA0}" destId="{ECED04C2-7892-4916-8F60-35D6412AAE3A}" srcOrd="0" destOrd="0" presId="urn:microsoft.com/office/officeart/2005/8/layout/list1"/>
    <dgm:cxn modelId="{7415489F-CDA2-41C1-98F4-C4C2AEC6625B}" type="presParOf" srcId="{ECED04C2-7892-4916-8F60-35D6412AAE3A}" destId="{16C8C82F-815D-4BE3-ABDB-F808B274523A}" srcOrd="0" destOrd="0" presId="urn:microsoft.com/office/officeart/2005/8/layout/list1"/>
    <dgm:cxn modelId="{4D9C6B04-0267-4943-903A-C1591B9E9179}" type="presParOf" srcId="{ECED04C2-7892-4916-8F60-35D6412AAE3A}" destId="{F4E3BA84-C37B-447A-9832-F327233A927F}" srcOrd="1" destOrd="0" presId="urn:microsoft.com/office/officeart/2005/8/layout/list1"/>
    <dgm:cxn modelId="{12BA8297-3FE1-4BF5-BD6F-45E0A8F9E48E}" type="presParOf" srcId="{E4ED6384-667E-4210-A729-FFCCFD690CA0}" destId="{1463BA2A-E8F8-408F-9400-4D16A8369CE7}" srcOrd="1" destOrd="0" presId="urn:microsoft.com/office/officeart/2005/8/layout/list1"/>
    <dgm:cxn modelId="{CFAC8BD6-DB13-4994-AD29-2085EA6B0E62}" type="presParOf" srcId="{E4ED6384-667E-4210-A729-FFCCFD690CA0}" destId="{0773B6E8-152F-4D0D-BDE6-18F56BD1547E}" srcOrd="2" destOrd="0" presId="urn:microsoft.com/office/officeart/2005/8/layout/list1"/>
    <dgm:cxn modelId="{4566C29B-4741-4A29-B83F-4DBDD7C5C04D}" type="presParOf" srcId="{E4ED6384-667E-4210-A729-FFCCFD690CA0}" destId="{0F6D4493-8290-4E3F-9FDD-AC8A34FEB1C7}" srcOrd="3" destOrd="0" presId="urn:microsoft.com/office/officeart/2005/8/layout/list1"/>
    <dgm:cxn modelId="{85AB1025-4A1D-4A1A-AD65-9ABC6D130F37}" type="presParOf" srcId="{E4ED6384-667E-4210-A729-FFCCFD690CA0}" destId="{F62B9D5F-AB57-4769-909F-D9D27DE8B815}" srcOrd="4" destOrd="0" presId="urn:microsoft.com/office/officeart/2005/8/layout/list1"/>
    <dgm:cxn modelId="{BDDEEDFA-5525-4103-ACBE-8D8CE4E8E099}" type="presParOf" srcId="{F62B9D5F-AB57-4769-909F-D9D27DE8B815}" destId="{774EBD3D-7150-4C8C-9FF4-575C7D39169F}" srcOrd="0" destOrd="0" presId="urn:microsoft.com/office/officeart/2005/8/layout/list1"/>
    <dgm:cxn modelId="{CB80822B-0C42-4D21-BF95-2FA64B8143F6}" type="presParOf" srcId="{F62B9D5F-AB57-4769-909F-D9D27DE8B815}" destId="{BFFE8BF5-05F0-4B52-9BBC-1BC3E5E1D32C}" srcOrd="1" destOrd="0" presId="urn:microsoft.com/office/officeart/2005/8/layout/list1"/>
    <dgm:cxn modelId="{F7DE89DD-4125-43A0-B23B-E3A096094A3A}" type="presParOf" srcId="{E4ED6384-667E-4210-A729-FFCCFD690CA0}" destId="{DF73D340-4012-47CF-A5FF-0C442C8CB873}" srcOrd="5" destOrd="0" presId="urn:microsoft.com/office/officeart/2005/8/layout/list1"/>
    <dgm:cxn modelId="{85ABC232-2DF7-4D31-A8D4-1D0573E5DFAE}" type="presParOf" srcId="{E4ED6384-667E-4210-A729-FFCCFD690CA0}" destId="{F7EC0756-07B6-4D8A-A57B-9BFEE21EC8DD}" srcOrd="6" destOrd="0" presId="urn:microsoft.com/office/officeart/2005/8/layout/list1"/>
    <dgm:cxn modelId="{0255D68F-C191-462B-8746-C27255C912FF}" type="presParOf" srcId="{E4ED6384-667E-4210-A729-FFCCFD690CA0}" destId="{5578EC93-08F2-41E7-911B-6A37E16A7C8B}" srcOrd="7" destOrd="0" presId="urn:microsoft.com/office/officeart/2005/8/layout/list1"/>
    <dgm:cxn modelId="{2191FB80-2033-4D04-8943-DD80E113903D}" type="presParOf" srcId="{E4ED6384-667E-4210-A729-FFCCFD690CA0}" destId="{6DD8983E-E65F-4551-9A5C-72B6BDAA9268}" srcOrd="8" destOrd="0" presId="urn:microsoft.com/office/officeart/2005/8/layout/list1"/>
    <dgm:cxn modelId="{6422D2FF-1DC7-4634-9165-B426C750F217}" type="presParOf" srcId="{6DD8983E-E65F-4551-9A5C-72B6BDAA9268}" destId="{77993E5D-F356-49D1-A887-1A31443F0EC6}" srcOrd="0" destOrd="0" presId="urn:microsoft.com/office/officeart/2005/8/layout/list1"/>
    <dgm:cxn modelId="{F007B498-9E55-4AAF-9DF9-FB86AE1CC619}" type="presParOf" srcId="{6DD8983E-E65F-4551-9A5C-72B6BDAA9268}" destId="{CD43AB6B-2AE4-4EC6-8005-86EEEC5FBE44}" srcOrd="1" destOrd="0" presId="urn:microsoft.com/office/officeart/2005/8/layout/list1"/>
    <dgm:cxn modelId="{5550B677-2EB2-4779-83EE-1584CBC145A8}" type="presParOf" srcId="{E4ED6384-667E-4210-A729-FFCCFD690CA0}" destId="{DB00A5CA-06F1-4347-9437-8431448A0BE3}" srcOrd="9" destOrd="0" presId="urn:microsoft.com/office/officeart/2005/8/layout/list1"/>
    <dgm:cxn modelId="{8A227B8F-CDF0-4C49-BEA7-7EB8A8E05640}" type="presParOf" srcId="{E4ED6384-667E-4210-A729-FFCCFD690CA0}" destId="{24D7A52E-35F5-4D62-97FE-04DE533D8AEB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D83E38-8F50-41D4-B8BB-48833220EA4C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942C813-7682-4AA0-A382-5B43E62AA2DE}">
      <dgm:prSet phldrT="[Текст]"/>
      <dgm:spPr/>
      <dgm:t>
        <a:bodyPr/>
        <a:lstStyle/>
        <a:p>
          <a:r>
            <a:rPr lang="ru-RU" b="1" dirty="0" smtClean="0"/>
            <a:t>ТРУДОВОЕ ВОСПИТАНИЕ И ПРОФЕССИОНАЛЬНОЕ САМООПРЕДЕЛЕНИЕ </a:t>
          </a:r>
          <a:endParaRPr lang="ru-RU" b="1" dirty="0"/>
        </a:p>
      </dgm:t>
    </dgm:pt>
    <dgm:pt modelId="{535291DF-B0CB-4C3E-BEE0-7765A4DA3A27}" type="parTrans" cxnId="{36F78FF5-0682-4BDA-9F59-6E88A2487D4B}">
      <dgm:prSet/>
      <dgm:spPr/>
      <dgm:t>
        <a:bodyPr/>
        <a:lstStyle/>
        <a:p>
          <a:endParaRPr lang="ru-RU"/>
        </a:p>
      </dgm:t>
    </dgm:pt>
    <dgm:pt modelId="{E86F6742-2F98-4349-84FF-8DC4871E8164}" type="sibTrans" cxnId="{36F78FF5-0682-4BDA-9F59-6E88A2487D4B}">
      <dgm:prSet/>
      <dgm:spPr/>
      <dgm:t>
        <a:bodyPr/>
        <a:lstStyle/>
        <a:p>
          <a:endParaRPr lang="ru-RU"/>
        </a:p>
      </dgm:t>
    </dgm:pt>
    <dgm:pt modelId="{2DC1E325-2CE9-4A49-9196-8F97DFA5D343}">
      <dgm:prSet phldrT="[Текст]"/>
      <dgm:spPr/>
      <dgm:t>
        <a:bodyPr/>
        <a:lstStyle/>
        <a:p>
          <a:r>
            <a:rPr lang="ru-RU" b="1" dirty="0" smtClean="0"/>
            <a:t>ЭКОЛОГИЧЕСКОЕ ВОСПИТАНИЕ</a:t>
          </a:r>
          <a:endParaRPr lang="ru-RU" b="1" dirty="0"/>
        </a:p>
      </dgm:t>
    </dgm:pt>
    <dgm:pt modelId="{0A106114-001B-43EB-9DF5-16C53F5B4303}" type="parTrans" cxnId="{1EC8386F-E81B-40D5-BFF2-BF53F1F733DC}">
      <dgm:prSet/>
      <dgm:spPr/>
      <dgm:t>
        <a:bodyPr/>
        <a:lstStyle/>
        <a:p>
          <a:endParaRPr lang="ru-RU"/>
        </a:p>
      </dgm:t>
    </dgm:pt>
    <dgm:pt modelId="{C939130C-70AC-4130-8BBA-C3EE245D22C5}" type="sibTrans" cxnId="{1EC8386F-E81B-40D5-BFF2-BF53F1F733DC}">
      <dgm:prSet/>
      <dgm:spPr/>
      <dgm:t>
        <a:bodyPr/>
        <a:lstStyle/>
        <a:p>
          <a:endParaRPr lang="ru-RU"/>
        </a:p>
      </dgm:t>
    </dgm:pt>
    <dgm:pt modelId="{E4ED6384-667E-4210-A729-FFCCFD690CA0}" type="pres">
      <dgm:prSet presAssocID="{70D83E38-8F50-41D4-B8BB-48833220EA4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ED04C2-7892-4916-8F60-35D6412AAE3A}" type="pres">
      <dgm:prSet presAssocID="{B942C813-7682-4AA0-A382-5B43E62AA2DE}" presName="parentLin" presStyleCnt="0"/>
      <dgm:spPr/>
    </dgm:pt>
    <dgm:pt modelId="{16C8C82F-815D-4BE3-ABDB-F808B274523A}" type="pres">
      <dgm:prSet presAssocID="{B942C813-7682-4AA0-A382-5B43E62AA2DE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4E3BA84-C37B-447A-9832-F327233A927F}" type="pres">
      <dgm:prSet presAssocID="{B942C813-7682-4AA0-A382-5B43E62AA2D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3BA2A-E8F8-408F-9400-4D16A8369CE7}" type="pres">
      <dgm:prSet presAssocID="{B942C813-7682-4AA0-A382-5B43E62AA2DE}" presName="negativeSpace" presStyleCnt="0"/>
      <dgm:spPr/>
    </dgm:pt>
    <dgm:pt modelId="{0773B6E8-152F-4D0D-BDE6-18F56BD1547E}" type="pres">
      <dgm:prSet presAssocID="{B942C813-7682-4AA0-A382-5B43E62AA2DE}" presName="childText" presStyleLbl="conFgAcc1" presStyleIdx="0" presStyleCnt="2">
        <dgm:presLayoutVars>
          <dgm:bulletEnabled val="1"/>
        </dgm:presLayoutVars>
      </dgm:prSet>
      <dgm:spPr/>
    </dgm:pt>
    <dgm:pt modelId="{0F6D4493-8290-4E3F-9FDD-AC8A34FEB1C7}" type="pres">
      <dgm:prSet presAssocID="{E86F6742-2F98-4349-84FF-8DC4871E8164}" presName="spaceBetweenRectangles" presStyleCnt="0"/>
      <dgm:spPr/>
    </dgm:pt>
    <dgm:pt modelId="{F62B9D5F-AB57-4769-909F-D9D27DE8B815}" type="pres">
      <dgm:prSet presAssocID="{2DC1E325-2CE9-4A49-9196-8F97DFA5D343}" presName="parentLin" presStyleCnt="0"/>
      <dgm:spPr/>
    </dgm:pt>
    <dgm:pt modelId="{774EBD3D-7150-4C8C-9FF4-575C7D39169F}" type="pres">
      <dgm:prSet presAssocID="{2DC1E325-2CE9-4A49-9196-8F97DFA5D343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BFFE8BF5-05F0-4B52-9BBC-1BC3E5E1D32C}" type="pres">
      <dgm:prSet presAssocID="{2DC1E325-2CE9-4A49-9196-8F97DFA5D34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73D340-4012-47CF-A5FF-0C442C8CB873}" type="pres">
      <dgm:prSet presAssocID="{2DC1E325-2CE9-4A49-9196-8F97DFA5D343}" presName="negativeSpace" presStyleCnt="0"/>
      <dgm:spPr/>
    </dgm:pt>
    <dgm:pt modelId="{F7EC0756-07B6-4D8A-A57B-9BFEE21EC8DD}" type="pres">
      <dgm:prSet presAssocID="{2DC1E325-2CE9-4A49-9196-8F97DFA5D34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A532B81-2764-4BAA-A46F-122CE023A8E2}" type="presOf" srcId="{70D83E38-8F50-41D4-B8BB-48833220EA4C}" destId="{E4ED6384-667E-4210-A729-FFCCFD690CA0}" srcOrd="0" destOrd="0" presId="urn:microsoft.com/office/officeart/2005/8/layout/list1"/>
    <dgm:cxn modelId="{160AF9FB-5ED4-46BD-92E4-CD82CA808A89}" type="presOf" srcId="{B942C813-7682-4AA0-A382-5B43E62AA2DE}" destId="{16C8C82F-815D-4BE3-ABDB-F808B274523A}" srcOrd="0" destOrd="0" presId="urn:microsoft.com/office/officeart/2005/8/layout/list1"/>
    <dgm:cxn modelId="{6D8109AD-CABB-4366-8A2E-3D1F3D8E0008}" type="presOf" srcId="{2DC1E325-2CE9-4A49-9196-8F97DFA5D343}" destId="{774EBD3D-7150-4C8C-9FF4-575C7D39169F}" srcOrd="0" destOrd="0" presId="urn:microsoft.com/office/officeart/2005/8/layout/list1"/>
    <dgm:cxn modelId="{36F78FF5-0682-4BDA-9F59-6E88A2487D4B}" srcId="{70D83E38-8F50-41D4-B8BB-48833220EA4C}" destId="{B942C813-7682-4AA0-A382-5B43E62AA2DE}" srcOrd="0" destOrd="0" parTransId="{535291DF-B0CB-4C3E-BEE0-7765A4DA3A27}" sibTransId="{E86F6742-2F98-4349-84FF-8DC4871E8164}"/>
    <dgm:cxn modelId="{69325BB6-4004-42A4-A60F-1768E6A29C4F}" type="presOf" srcId="{B942C813-7682-4AA0-A382-5B43E62AA2DE}" destId="{F4E3BA84-C37B-447A-9832-F327233A927F}" srcOrd="1" destOrd="0" presId="urn:microsoft.com/office/officeart/2005/8/layout/list1"/>
    <dgm:cxn modelId="{FC3AA4B1-C1EF-415A-AB93-918A10A0FA01}" type="presOf" srcId="{2DC1E325-2CE9-4A49-9196-8F97DFA5D343}" destId="{BFFE8BF5-05F0-4B52-9BBC-1BC3E5E1D32C}" srcOrd="1" destOrd="0" presId="urn:microsoft.com/office/officeart/2005/8/layout/list1"/>
    <dgm:cxn modelId="{1EC8386F-E81B-40D5-BFF2-BF53F1F733DC}" srcId="{70D83E38-8F50-41D4-B8BB-48833220EA4C}" destId="{2DC1E325-2CE9-4A49-9196-8F97DFA5D343}" srcOrd="1" destOrd="0" parTransId="{0A106114-001B-43EB-9DF5-16C53F5B4303}" sibTransId="{C939130C-70AC-4130-8BBA-C3EE245D22C5}"/>
    <dgm:cxn modelId="{4113A1F5-5282-43ED-9398-25D02226C487}" type="presParOf" srcId="{E4ED6384-667E-4210-A729-FFCCFD690CA0}" destId="{ECED04C2-7892-4916-8F60-35D6412AAE3A}" srcOrd="0" destOrd="0" presId="urn:microsoft.com/office/officeart/2005/8/layout/list1"/>
    <dgm:cxn modelId="{4B6A972F-A499-4444-93EE-F7F778084700}" type="presParOf" srcId="{ECED04C2-7892-4916-8F60-35D6412AAE3A}" destId="{16C8C82F-815D-4BE3-ABDB-F808B274523A}" srcOrd="0" destOrd="0" presId="urn:microsoft.com/office/officeart/2005/8/layout/list1"/>
    <dgm:cxn modelId="{6E53AB13-EEEE-46CC-98B9-F09AFB23AD1C}" type="presParOf" srcId="{ECED04C2-7892-4916-8F60-35D6412AAE3A}" destId="{F4E3BA84-C37B-447A-9832-F327233A927F}" srcOrd="1" destOrd="0" presId="urn:microsoft.com/office/officeart/2005/8/layout/list1"/>
    <dgm:cxn modelId="{D129355F-1256-42F6-9735-2D0D9751C37B}" type="presParOf" srcId="{E4ED6384-667E-4210-A729-FFCCFD690CA0}" destId="{1463BA2A-E8F8-408F-9400-4D16A8369CE7}" srcOrd="1" destOrd="0" presId="urn:microsoft.com/office/officeart/2005/8/layout/list1"/>
    <dgm:cxn modelId="{53808FA8-8537-4EBF-9E27-77D76808726C}" type="presParOf" srcId="{E4ED6384-667E-4210-A729-FFCCFD690CA0}" destId="{0773B6E8-152F-4D0D-BDE6-18F56BD1547E}" srcOrd="2" destOrd="0" presId="urn:microsoft.com/office/officeart/2005/8/layout/list1"/>
    <dgm:cxn modelId="{CF2A1D22-B2E6-4006-906D-7FF8E54D120B}" type="presParOf" srcId="{E4ED6384-667E-4210-A729-FFCCFD690CA0}" destId="{0F6D4493-8290-4E3F-9FDD-AC8A34FEB1C7}" srcOrd="3" destOrd="0" presId="urn:microsoft.com/office/officeart/2005/8/layout/list1"/>
    <dgm:cxn modelId="{94878E5B-421E-453C-A753-E61736385B58}" type="presParOf" srcId="{E4ED6384-667E-4210-A729-FFCCFD690CA0}" destId="{F62B9D5F-AB57-4769-909F-D9D27DE8B815}" srcOrd="4" destOrd="0" presId="urn:microsoft.com/office/officeart/2005/8/layout/list1"/>
    <dgm:cxn modelId="{C262C7EC-B940-4A51-8E7B-489A1E51B44F}" type="presParOf" srcId="{F62B9D5F-AB57-4769-909F-D9D27DE8B815}" destId="{774EBD3D-7150-4C8C-9FF4-575C7D39169F}" srcOrd="0" destOrd="0" presId="urn:microsoft.com/office/officeart/2005/8/layout/list1"/>
    <dgm:cxn modelId="{6D44A2B7-1C19-4983-920F-5FBB4CA491AB}" type="presParOf" srcId="{F62B9D5F-AB57-4769-909F-D9D27DE8B815}" destId="{BFFE8BF5-05F0-4B52-9BBC-1BC3E5E1D32C}" srcOrd="1" destOrd="0" presId="urn:microsoft.com/office/officeart/2005/8/layout/list1"/>
    <dgm:cxn modelId="{564DB418-514A-494D-9608-A75E858022B6}" type="presParOf" srcId="{E4ED6384-667E-4210-A729-FFCCFD690CA0}" destId="{DF73D340-4012-47CF-A5FF-0C442C8CB873}" srcOrd="5" destOrd="0" presId="urn:microsoft.com/office/officeart/2005/8/layout/list1"/>
    <dgm:cxn modelId="{02D93877-4B12-4AA2-BDF8-D3DCA8A52DA9}" type="presParOf" srcId="{E4ED6384-667E-4210-A729-FFCCFD690CA0}" destId="{F7EC0756-07B6-4D8A-A57B-9BFEE21EC8DD}" srcOrd="6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D577F-B55A-413F-A47C-8282A0ABC9C5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81F4D-CC7D-4371-86AE-C9F97FE0FA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3786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ant.ru/products/ipo/prime/doc/74922819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«</a:t>
            </a:r>
            <a:r>
              <a:rPr lang="ru-RU" baseline="0" dirty="0" smtClean="0"/>
              <a:t>Формирование эффективной системы выявления, поддержки и развития способностей и талантов у обучающихся».</a:t>
            </a:r>
            <a:endParaRPr lang="ru-RU" dirty="0" smtClean="0"/>
          </a:p>
          <a:p>
            <a:r>
              <a:rPr lang="ru-RU" baseline="0" dirty="0" smtClean="0"/>
              <a:t>Новый </a:t>
            </a:r>
            <a:r>
              <a:rPr lang="ru-RU" baseline="0" dirty="0" smtClean="0"/>
              <a:t>учебный год </a:t>
            </a:r>
            <a:r>
              <a:rPr lang="ru-RU" baseline="0" dirty="0" smtClean="0"/>
              <a:t> диктует новые </a:t>
            </a:r>
            <a:r>
              <a:rPr lang="ru-RU" baseline="0" dirty="0" smtClean="0"/>
              <a:t>цели и  задачи, и их формулировки напрямую зависят от меняющегося мира и времени.  </a:t>
            </a:r>
            <a:r>
              <a:rPr lang="ru-RU" baseline="0" dirty="0" smtClean="0"/>
              <a:t>Какие </a:t>
            </a:r>
            <a:r>
              <a:rPr lang="ru-RU" baseline="0" dirty="0" smtClean="0"/>
              <a:t>перспективы  в этот раз диктует </a:t>
            </a:r>
            <a:r>
              <a:rPr lang="ru-RU" baseline="0" dirty="0" smtClean="0"/>
              <a:t>время</a:t>
            </a:r>
            <a:r>
              <a:rPr lang="en-US" baseline="0" dirty="0" smtClean="0"/>
              <a:t>?</a:t>
            </a:r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8765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Детские сады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Гайнского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округа - активные участники  краевых проектов. Особенно  Министерством образования и науки Пермского края  отмечается   структурное подразделение  МБОУ "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Гайнская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СОШ" Детский сад "Камушка».  Из 382 участников детских садов,  Детский сад "Камушка" занимает </a:t>
            </a:r>
            <a:r>
              <a:rPr lang="ru-RU" sz="1200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3 призовое место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2611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техническому творчеству  и конструированию  детский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сад «Камушка»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также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отмечен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Министерством образования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науки Пермского края.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7566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целях популяризации научно-технического творчества, выявления 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поддержки талантливых детей дошкольного возраста с особыми образовательными потребностями, в том числе детей-инвалидов, на территории Пермского края проводился конкурс «ПАРА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ИКаРёнок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  В данном конкурсе  участвовал детский сад "Солнышко" п.Гайны  в номинации "Все преодолеем".   Итог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призовое  место   в крае. Педагог Тарасова Алла Анатольевна, ребенок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_Сидорова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Ангелина получили  дипломы.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новом учебном году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хочется,  чтобы участие принимали не только детские сады п.Гайны, но  чтоб  Пермский край  знал  и другие    детские сады  нашего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Гайнского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округа, знал педагогов  их опыт работы. А такие  педагоги   в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Сергеевской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школе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есть.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3563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spc="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</a:rPr>
              <a:t>Кадры решают всё! В том числе</a:t>
            </a:r>
            <a:r>
              <a:rPr lang="ru-RU" sz="1200" b="0" spc="50" baseline="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</a:rPr>
              <a:t> в  воспитании детей.</a:t>
            </a:r>
            <a:endParaRPr lang="ru-RU" sz="1200" b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9633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/>
              <a:t>Сегодня в образовательных учреждениях </a:t>
            </a:r>
            <a:r>
              <a:rPr lang="ru-RU" sz="1200" dirty="0" err="1" smtClean="0"/>
              <a:t>Гайнского</a:t>
            </a:r>
            <a:r>
              <a:rPr lang="ru-RU" sz="1200" dirty="0" smtClean="0"/>
              <a:t> муниципального округа работает 259 педагогических работников, из них 7 руководителей, 10 заместителей директоров, 180 учителей, 51 воспитателей дошкольных групп и 28 других педагогических работников.  </a:t>
            </a:r>
            <a:endParaRPr lang="ru-RU" dirty="0" smtClean="0"/>
          </a:p>
          <a:p>
            <a:r>
              <a:rPr lang="ru-RU" sz="1200" dirty="0" smtClean="0"/>
              <a:t>	Анализ качественного состава педагогических кадров по уровню образования показывает, что доля педагогов, имеющих высшее образование, составляет 61,1 % (157 чел.), среднее профессиональное – 38,9 % (100 чел.).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51882-719D-4CEC-A000-2CF59979CB7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4449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/>
              <a:t>	Из общей численности педагогов округа более половины  педагогических работников (61,1 %- 157 чел), имеют стаж работы 20 лет  и более, со стажем работы до 3-х лет – 3,9 %  (10 чел). </a:t>
            </a:r>
            <a:endParaRPr lang="ru-RU" dirty="0" smtClean="0"/>
          </a:p>
          <a:p>
            <a:r>
              <a:rPr lang="ru-RU" sz="1200" b="1" dirty="0" smtClean="0"/>
              <a:t>Говоря о возрастном составе педагогических работников, следует отметить, что район испытывает острую нехватку молодых специалистов</a:t>
            </a:r>
            <a:r>
              <a:rPr lang="ru-RU" sz="1200" dirty="0" smtClean="0"/>
              <a:t>. Количество педагогов до  35 лет (включительно), составляет – 17,1 % (44 чел),  педагогов в возрасте от 36 лет до 45 лет – 7,8 % (20 чел.),  </a:t>
            </a:r>
            <a:r>
              <a:rPr lang="ru-RU" sz="1200" dirty="0" err="1" smtClean="0"/>
              <a:t>предпенсионного</a:t>
            </a:r>
            <a:r>
              <a:rPr lang="ru-RU" sz="1200" dirty="0" smtClean="0"/>
              <a:t> возраста от 45 до 49 лет- 14,0% (36чел),   пенсионного возраста - 38,9% (100чел.).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51882-719D-4CEC-A000-2CF59979CB7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6376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Количество молодых специалистов, прибывающих в школы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Гайнского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муниципального  округа, невелико. За последних 3 года в  округ прибыло  7 молодых специалистов  (2018-2019 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году – 2 чел., 2019-2020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году – 4 чел. , 2020-2021 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году – 1 чел, в 2021-2022г.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- 3 чел.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 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Отсутствие комфортабельного жилья, плохое состояние дорог в селе  влияет на выбор работы молодых специалистов. Обучающиеся в педагогических ВУЗах не закрепляются в малокомплектных школах из-за низкой заработной платы.  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Анализируя качественный состав педагогических работников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Гайнского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муниципального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округа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можно сделать вывод, что в округе имеются определенные кадровые проблемы: 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нарастает тенденция старения кадров;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отсутствие притока молодежи;</a:t>
            </a:r>
          </a:p>
          <a:p>
            <a:pPr>
              <a:buFontTx/>
              <a:buChar char="-"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дефицит кадров.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Одно из решений кадровой проблемы – воспитание будущих учителей из своих выпускников и заключение с ними договоров в рамках целевого приема. Совершенствование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профориентационной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работы и профессионального самоопределения обучающихся в системе образования муниципального округа.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Необходимо создать систему привлечения в округ перспективных педагогических кадров и закрепления их в образовательных учреждениях. Руководителям образовательных учреждений необходимо  регулярно проводить мониторинг обеспечения (анализ состояния подготовки, переподготовки  и повышения квалификации педагогических работников, прогнозирование потребности  в педагогических кадрах, обеспечение переподготовки педагогических работников, высвобождающихся вследствие сокращения количества обучающихся), выявлять кадровые проблемы и принимать управленческие решения. Уделять внимание обеспечению  профессионального роста педагогов,  возможности для творческой работы среднего поколения; созданию необходимых условий для продления творческой активности старшего поколения и передачи ими опыта молодежи.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51882-719D-4CEC-A000-2CF59979CB7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2799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говорить о курсовой подготовке, то 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сего за прошлый учебный год обучено 112 чел., курсы повышения квалификации пройдены своевременно у 99% педагогов.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Обучение по программе повышения квалификации  в рамках федерального проекта «Учитель будущего» национального проекта «Образование» прошли 30 педагогов. В программе курсовой подготовки: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вариативные модули по совершенствованию предметных компетенций педагогов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русскому языку, математике, физике, химии, биологии;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модули по совершенствованию методических компетенций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педагогов (в том числе в области формирования функциональной грамотности и развития талантов обучающихся);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модули      по совершенствованию компетенций педагогов в области предупреждения        и преодоления учебной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неуспешности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301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Категорийность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педагогических кадров в округе растёт: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доля педагогов, имеющих квалификационные категории: 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2019-20г.-39,2%,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высшую категорию имеют-  7,4%(20 чел.) первую категорию имеют- 31,8% (86 чел.). На 01 июня 2021г.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категорийность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составила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50%,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высшую категорию имеют- 10,3% (26 чел.), первую категорию имеют- 31,7% (80 чел.). Доля педагогов с первой и высшей категорией увеличилась на 0,6%. Увеличение происходит за счёт заинтересованности педагогов в повышении профессионального уровня, повышения значимости в профессиональном сообществе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5158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Управление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образования и образовательные учреждения создают все необходимые условия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повышения уровня профессиональной компетентности педагогических кадров. Главными звеньями в структуре методической службы округа являются предметные методические объединения, деятельность которых ориентирована на обеспечение методической помощи учителю в организации процесса обучения, внедрение современных педагогических технологий, изучение нормативных документов, программно-методического обеспечения.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Сегодня эти задачи решаются проблемными группами учителей начальных классов по формированию смыслового чтения и преемственности начального и дошкольного образования  условиях реализации ФГОС,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 8-ю   РМО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различным предметам. В целях выявления, поддержки талантливых, творчески работающих педагогов, содействия их профессиональному росту, распространения передового педагогического опыта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ежегодно проводится муниципальный этап Всероссийского конкурса «Учитель года».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2021г. победителем в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номинации «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Учитель общего образования»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стала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Корабликова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Елена Витальевна, учитель  начальных классов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Гайнской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средней школы;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победителем в номинации «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Воспитатель детского сада»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стала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Харина Татьяна Игоревна, музыкальный руководитель Детского сада «Камушка».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Корабликова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Елена Витальевна и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Пересадина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Ольга Юрьевна приняли участие в дистанционном этапе краевого конкурса «Учитель года».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Лучшие из лучших выявляются и средствами различных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методических конкурсов.</a:t>
            </a: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Работа  над повышением уровня профессиональной компетентности будет продолжена.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0780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 вы знаете, что в системе образования на государственном уровне произошли изменения, касающиеся  воспитания детей. Внесёнными изменениями в Федеральный закон «Об образовании в РФ» уточнено понятие «воспитания», появился новый документ «рабочая программа воспитания».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Приоритетной задачей национального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проекта «Образование» стало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воспитание гармонично развитой и социально ответственной личности. И в национальных целях развития РФ на период до 2030г. также говорится о воспитании: необходимо создать </a:t>
            </a:r>
            <a:r>
              <a:rPr lang="ru-RU" sz="1200" dirty="0" smtClean="0">
                <a:latin typeface="Montserrat Regular" panose="00000500000000000000" pitchFamily="2" charset="-52"/>
              </a:rPr>
              <a:t>возможности для самореализации и развития талантов.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4114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spc="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</a:rPr>
              <a:t>Формирование эффективной системы выявления, поддержки и развития способностей и талантов у обучающихся зависит</a:t>
            </a:r>
            <a:r>
              <a:rPr lang="ru-RU" sz="1200" b="0" spc="50" baseline="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</a:rPr>
              <a:t> от условий, создаваемых школой, в том числе цифровой образовательной среды.</a:t>
            </a:r>
            <a:endParaRPr lang="ru-RU" sz="1200" b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9633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Ускоренное социально-экономическое развитие нашей страны предъявляет все новые требования к человеческому фактору не только в области производства, но и в сфере образования и воспитания, которая должна лучше готовить молодежь к жизни и труду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Обновление всех сторон жизни общества, необходимость выхода на передовые рубежи научно-технического процесса, обеспечения высокой эффективности производства, наиболее полного развития творческого потенциала общества - все это ставит перед общеобразовательной и профессиональной школой совершенно новые учебные и воспитательные задачи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Необходимо, чтобы обучение формировало новый тип мышления, новый стиль деятельности, ориентированный на более эффективное решение производственных, социальных, культурных и многих других проблем. Деятельность системы образования района осуществлялась в соответствии с Федеральным законом от 29 декабря 2012 г. № 273-ФЗ «Об образовании в Российской Федерации» и была направлена на реализацию Указа Президента Российской Федерации от 7 мая 2018 г. № 204 «О национальных целях и стратегических задачах развития Российской Федерации на период до 2024 года», определившим новый вектор развития системы образования - разработку и реализацию в период до 2024 года национального проекта «Образование».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2953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федерального проекта «Современная школа» национального проекта «Образование» с 01.09.2021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МБОУ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Гайнская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СОШ» начнет работу Центр образования естественно-научной и технологической направленности   «Точка роста».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создается в целях развития и реализации основных и дополнительных общеобразовательных программ цифрового, естественнонаучного профилей. В рамках реализации данного проекта в Точку Роста планируется поставка оборудования (цифровых лабораторий)  по предметам химия, физика, биология и для работы по робототехнике. Планируется охватить сетевым взаимодействием близлежащие школы: 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Харинскую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Лесокамскую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Сергеевскую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Коллективу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Гайнской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школы предстоит трудоемкая работа, требующая слаженности, профессионализма и творческого подхода. Надеемся, что они с поставленной задачей справятся.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70C22-CBE7-4902-A659-82FB35C95F5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592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Сегодня система образования функционирует в условиях новых вызовов времени. Информационные и коммуникационные технологии  стали неотъемлемой частью современных управленческих и образовательных  систем во всех отраслях.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Активное использование информационных ресурсов ставит перед педагогами и руководителями новые стратегические задачи по созданию безопасной информационной среды, обеспечению защиты информации и персональных данных, формированию информационной культуры всех участников образовательного процесса. В Пермском крае реализуется федеральный проект «Цифровая образовательная среда».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2020 году 2 школы района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Гайнская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СОШ – как Точка Роста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Сейвинская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ООШ – с самым низким коэффициентом оснащения компьютерами) получили оборудование по Цифровой Образовательной Среде (ЦОС), федеральной платформы ЦОС еще не было, поэтому весь проект свелся к поставке оборудования. В 2021 и 2022 годах Пермский край продолжает участвовать в проекте ЦОС, но уже включен среди примерно 15 субъектов РФ в Эксперимент по внедрению ЦОС. Реализация Эксперимента для отдельных субъектов регламентирована постановлением Правительства РФ № 2040 от 7 декабря 2020 года (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https://www.garant.ru/products/ipo/prime/doc/74922819/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Будет 1) поставка оборудования 2) апробация федеральной платформы ЦОС. Для того, чтоб школы были оснащены, хотя бы по минимуму оборудованием для реализации проекта по ЦОС, в 2021 – 2024 гг. планируется еще поставка оборудования. Так, в 2021 г. за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счет федеральных средств будет поставлено оборудование в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Сергеевскую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Лесокамскую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Черновскую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школы и за счет регионального бюджета в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Онылскую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Верхнестарицкую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школы.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3147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 smtClean="0"/>
              <a:t>С ноября 2020 года все школы Пермского края работают в электронной системе ЭПОС.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1 февраля в рамках Пермской электронной образовательной системы была запущена «Библиотека ЭПОС». Она представляет собой базу образовательных материалов, дающую возможность работы с разным учебным контентом – интерактивными приложениями, тестами, сценариями уроков педагогов. Ученики смогут пользоваться большой библиотекой образовательных материалов, участвовать в интерактивных уроках. Кроме того, в рамках «Библиотеки ЭПОС» будет возможность загружать тесты и пособия для учителя.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ЭПОС.Школа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облачная платформа, состоящая из нескольких блоков: электронного журнала и дневника, библиотеки электронных образовательных материалов и инфраструктуры, которая обеспечивает работу этих модулей. Интернет-платформа содержит все необходимые образовательные программы, инструменты для их создания и редактирования, с помощью конструктора из библиотеки электронных образовательных ресурсов можно составлять уроки, тесты, электронные учебные пособия. Программный инструмент "цифровой конструктор" позволяет учителям подобрать обучающие материалы к уроку для демонстрации во время учебного процесса. 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Прошлый учебный год был для наших школ экспериментальным, было достаточно много проблем с работой в этой системе, надеемся, что в этом учебном году ситуация кардинально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изменится и качество предоставления услуги будет не ниже 90% ежемесячно.  Однако это не всё. Ещё необходимо работать в системах «ЭПОС. ДО» и «ЭПОС ДОУ».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1999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Современное поколение чувствует себя в высокотехнологичном мире, как рыба в воде.  Дети привыкли воспринимать информацию с экрана смартфона и ноутбука. Учёба проходит быстрее, увлекательнее и веселее, когда включает использование современных технологий. В этом смысле неважно, где живёт ребёнок – в городе или небольшом посёлке.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Информационно-коммуникационная платформа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Сферум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– это часть цифровой образовательной среды, которая создается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Минпросвещения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Минцифры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соответствии с постановлением Правительства РФ в целях реализации нацпроекта «Образование».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Платформу разработало и запустило совместное предприятие Mail.ru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ПАО «Ростелеком» «Цифровое образование». Платформа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Сферум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призвана сделать обучение, в том числе дистанционное, более гибким, технологичным и удобным. 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«Мы уходим от зарубежных аналогов и переходим к отечественным разработкам. Это очень важно. Сразу подчеркну, что информационные технологии никогда не заменят традиционный формат обучения, а будут дополнять, решать те проблемы, которые, возможно, имеются в системе традиционного обучения. Если ученик болеет и по объективной причине находится дома, чтобы не пропускать урок, он подключается к классу, слушает учителя, выполняет домашнее задание. Таким образом, ученик возвращается в класс, не пропуская материал», – сказал Министр просвещения Сергей Кравцов.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подчеркнул, что с помощью информационных технологий можно по-другому, более интересно представить тот или иной учебный материал – исторические события, математические факты. Всё это учитель может выбрать из проверенного, верифицированного контента.  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«Ядром платформы «</a:t>
            </a:r>
            <a:r>
              <a:rPr lang="ru-RU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Сферум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является ГИС «Моя школа», где мы предоставляем верифицированный контент, которым могут пользоваться учителя или ученики», – сообщил Министр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b="0" dirty="0" smtClean="0"/>
              <a:t> Как видим на слайде, школы нашего муниципального образования пока не очень активно используют данный </a:t>
            </a:r>
            <a:r>
              <a:rPr lang="ru-RU" b="0" dirty="0" err="1" smtClean="0"/>
              <a:t>контент</a:t>
            </a:r>
            <a:r>
              <a:rPr lang="ru-RU" b="0" dirty="0" smtClean="0"/>
              <a:t>, но, надеюсь, что ситуация улучшится с началом учебных занятий и в эту работу вовлекутся не только администраторы, но и педагоги, и дети. </a:t>
            </a:r>
            <a:endParaRPr lang="ru-RU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 smtClean="0"/>
              <a:t> 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61444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Одним из главных проявлений качества образования являются образовательные результаты, достижение которых - итог совместных усилий ребенка, семьи, педагогов и системы образования в целом.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словам Сергея Кравцова «Без объективной картины нельзя управлять системой образования, нельзя заниматься содержательной работой.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…. Только так мы сумеем укрепить единое образовательное пространство, формируя равный доступ детей к качественным занятиям по всей стране.»  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Исследования качества образования  проводятся на Международном, Всероссийском,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региональном уровнях. В этом году впервые разрабатывается региональная модель 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PISA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В региональной модели будут принимать участие 7-е классы </a:t>
            </a:r>
            <a:r>
              <a:rPr lang="ru-RU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Гайнской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СОШ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81610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Качество образования в школе мы оцениваем посредством анализа текущей успеваемости, промежуточной, итоговой и государственной итоговой аттестаций, а также в ходе мониторинговых процедур: ВПР и диагностических процедур, проводимых ЦОКО. На основании их анализа мы и должны выстраивать системную работу по повышению качества образования. В  Пермском крае 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еобъективных результатов много. Если школа 3 года подряд показывает неэффективные результаты, то будут приниматься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управленческие решения.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Кратко остановимся на результатах краевых диагностических процедур.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12864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этом году единый государственный экзамен сдавали выпускники, планирующие поступать в высшие учебные заведения. Результаты наших выпускников, а, значит, и наших педагогов по русскому языку и математике впечатляют. Наш район по среднему баллу по русскому языку попал в пятерку первых,</a:t>
            </a:r>
            <a:r>
              <a:rPr lang="ru-RU" baseline="0" dirty="0" smtClean="0"/>
              <a:t> заняв 4 позицию. А по профильной математике  мы в десятке лучших – на 8 месте. Это было отмечено на краевом уровне, здорово! Радует нас и то, что все выпускники получили аттестаты о среднем общем образовании без пересдач.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1B25C-C1D5-4D7D-89D7-EE3F24176265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06316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 и как видим на слайде, средний балл по русскому языку и математике</a:t>
            </a:r>
            <a:r>
              <a:rPr lang="ru-RU" baseline="0" dirty="0" smtClean="0"/>
              <a:t> выше среднего балла по РФ и по краю. На много ниже получили результаты по географии, обществознанию, физике, английскому языку. Хочется сделать на этом акцент, потому что результаты по этим предметам стабильно низкие.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нынешнем году,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условиях пандемии отрасль была в центре дебатов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 том,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повлияло дистанционное обучение на качество образования.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  статистических данных результатов государственной итоговой аттестации  выпускников   11 классов свидетельствует о нестабильности качества подготовки за курс   средней школы по . Из этого следует, что в системе подготовки учащихся к экзаменам имеются недостатки, не позволяющие добиться высокого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результата.     Я думаю, об этом обязательно должна пойти речь на муниципальных методических объединениях учителей-предметников, чтобы совместно выработать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целевой продукт по дальнейшей работе над качеством образования в предметных областях. Руководителям образовательных организаций обратить серьезное внимание на работу с выпускниками,  их родителями по осознанному выбору предметов для сдачи ЕГЭ.  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3187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Стратегии развития воспитания  в РФ до 2025г. приоритетная задача сформулирована так (представлена на слайде) -</a:t>
            </a:r>
            <a:r>
              <a:rPr lang="ru-RU" b="1" dirty="0" smtClean="0">
                <a:latin typeface="Calibri" pitchFamily="34" charset="0"/>
              </a:rPr>
              <a:t>развитие высоконравственной личности, разделяющей российские традиционные духовные ценности, обладающей актуальными знаниями и умениями, способной реализовывать свой потенциал в условиях современного общества, готовой к мирному созиданию и защите Родины.</a:t>
            </a:r>
            <a:r>
              <a:rPr lang="ru-RU" b="0" dirty="0" smtClean="0">
                <a:latin typeface="Calibri" pitchFamily="34" charset="0"/>
              </a:rPr>
              <a:t> А для решения данной задачи необходимо обновлять воспитательный процесс, и использовать для этого все имеющиеся ресурсы детског</a:t>
            </a:r>
            <a:r>
              <a:rPr lang="ru-RU" b="0" baseline="0" dirty="0" smtClean="0">
                <a:latin typeface="Calibri" pitchFamily="34" charset="0"/>
              </a:rPr>
              <a:t>о сада, школы, </a:t>
            </a:r>
            <a:r>
              <a:rPr lang="ru-RU" b="0" dirty="0" err="1" smtClean="0">
                <a:latin typeface="Calibri" pitchFamily="34" charset="0"/>
              </a:rPr>
              <a:t>Гайнского</a:t>
            </a:r>
            <a:r>
              <a:rPr lang="ru-RU" b="0" dirty="0" smtClean="0">
                <a:latin typeface="Calibri" pitchFamily="34" charset="0"/>
              </a:rPr>
              <a:t> округа, Пермского края, РФ.</a:t>
            </a:r>
            <a:r>
              <a:rPr lang="ru-RU" b="0" baseline="0" dirty="0" smtClean="0">
                <a:latin typeface="Calibri" pitchFamily="34" charset="0"/>
              </a:rPr>
              <a:t> Ну и конечно идти в ногу со временем – расширять возможности для воспитания!</a:t>
            </a:r>
            <a:endParaRPr lang="ru-RU" b="0" dirty="0" smtClean="0">
              <a:latin typeface="Calibri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5341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Но, хочется отметить, что есть у нас </a:t>
            </a:r>
            <a:r>
              <a:rPr lang="ru-RU" dirty="0" err="1" smtClean="0"/>
              <a:t>высокобалльные</a:t>
            </a:r>
            <a:r>
              <a:rPr lang="ru-RU" dirty="0" smtClean="0"/>
              <a:t> работы (</a:t>
            </a:r>
            <a:r>
              <a:rPr lang="ru-RU" baseline="0" dirty="0" smtClean="0"/>
              <a:t> 80 и выше баллов). На слайде представлены дети, набравшие высокие баллы и педагоги, подготовившие этих выпускников. Огромное всем спасибо за ваш труд.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31921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Выпускники девятых классов сдавали в этом году в форме ОГЭ только два обязательных предмета: русский язык и математику. Как видим, результаты ниже краевых. Но, поразили</a:t>
            </a:r>
            <a:r>
              <a:rPr lang="ru-RU" baseline="0" dirty="0" smtClean="0"/>
              <a:t> в этом году результаты по русскому языку: все абсолютно дети сдали экзамен по этому предмету без неудовлетворительных результатов, и средний балл, как видим не на много ниже краевого. А вот первоначальные результаты по математике были удручающие – после первого дня экзамена с двойками у нас были  33 чел. И еще не все пересдали, на осень с «2» по математике вышли 8 человек. Поэтому, коллеги, настоятельно требуем обратить внимание на уровень подготовки детей по математике, и начинать это надо не в 9 классе, а гораздо раньше.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11770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 и как видим, </a:t>
            </a:r>
            <a:r>
              <a:rPr lang="ru-RU" dirty="0" err="1" smtClean="0"/>
              <a:t>высокобалльных</a:t>
            </a:r>
            <a:r>
              <a:rPr lang="ru-RU" dirty="0" smtClean="0"/>
              <a:t> работ по русскому языку гораздо больше, чем по математике. И, что еще хочется отметить, что в этом году рекордное количество работ с максимальным баллом – 6 человек набрали наивысший балл по русскому языку. Надеюсь, что и в 11 классе они покажут такой же результат.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63690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Все экзамены и</a:t>
            </a:r>
            <a:r>
              <a:rPr lang="ru-RU" baseline="0" dirty="0" smtClean="0"/>
              <a:t> у 11, и у 9 классов прошли </a:t>
            </a:r>
            <a:r>
              <a:rPr lang="ru-RU" baseline="0" dirty="0" smtClean="0"/>
              <a:t>в </a:t>
            </a:r>
            <a:r>
              <a:rPr lang="ru-RU" baseline="0" dirty="0" err="1" smtClean="0"/>
              <a:t>Гайнском</a:t>
            </a:r>
            <a:r>
              <a:rPr lang="ru-RU" baseline="0" dirty="0" smtClean="0"/>
              <a:t>  округе </a:t>
            </a:r>
            <a:r>
              <a:rPr lang="ru-RU" baseline="0" dirty="0" smtClean="0"/>
              <a:t>без нарушений. Хочу выразить слова большой благодарности команде работников ППЭ ЕГЭ, вы все большие молодцы. И если организаторов, технических специалистов на ЕГЭ можно перечислить в одном слайде и они здесь представлены. То работников ППЭ ОГЭ всех в одном слайде не уместить, но, мы вам всем говорим огромное спасибо за организационную работу. Так же спасибо и руководителям ОУ на базе которых были открыты ППЭ для ОГЭ. 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62808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Отдельно хочу отметить учителей, участвующих в проверке экзаменационных работ ОГЭ. В этом году работа предметных комиссий была организована впервые дистанционно, на специальной электронной платформе. Все учителя прошли специальное обучение и справились с поставленной задачей. Особенно тяжело было нашим филологам,</a:t>
            </a:r>
            <a:r>
              <a:rPr lang="ru-RU" baseline="0" dirty="0" smtClean="0"/>
              <a:t> ведь читать порой работы выпускников очень тяжело.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30259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Учителя математики работали оперативно.</a:t>
            </a:r>
            <a:r>
              <a:rPr lang="ru-RU" baseline="0" dirty="0" smtClean="0"/>
              <a:t> А руководила работой всего пункта проверки заданий Осипова Нина Егоровна, с функционалом она справилась хорошо. Надеюсь, что в следующую экзаменационную кампанию мы так же будем работать в команде.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31824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Рассмотрим ещё воспитательные возможности.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96335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Пермском крае создан краевой ресурсный центр по родительскому просвещению. Его предназначение – это консультирование родителей по различным вопросам воспитания детей, проведение обучающих мероприятий для педагогов и родителей. В 2020г.  учителя </a:t>
            </a:r>
            <a:r>
              <a:rPr lang="ru-RU" baseline="0" dirty="0" err="1" smtClean="0"/>
              <a:t>Гайнского</a:t>
            </a:r>
            <a:r>
              <a:rPr lang="ru-RU" baseline="0" dirty="0" smtClean="0"/>
              <a:t> округа принимали участие  в обучающих мероприятиях центра. В том году необходимо активизировать  эту работу, донести до родительского сообщества о возможностях центра.</a:t>
            </a:r>
          </a:p>
          <a:p>
            <a:r>
              <a:rPr lang="ru-RU" baseline="0" dirty="0" smtClean="0"/>
              <a:t>Новшеством  по родительскому образованию  в Пермском крае станет «Родительский университет» при ПГГПУ. Это будет оперативный контакт-центр по оказанию психолого-педагогических консультативных услуг родителям. У Родительского университета будет специализированный сайт, телефон доверия, лекторий.</a:t>
            </a:r>
          </a:p>
          <a:p>
            <a:r>
              <a:rPr lang="ru-RU" baseline="0" dirty="0" smtClean="0"/>
              <a:t>По родительскому просвещению в </a:t>
            </a:r>
            <a:r>
              <a:rPr lang="ru-RU" baseline="0" dirty="0" err="1" smtClean="0"/>
              <a:t>Гайнском</a:t>
            </a:r>
            <a:r>
              <a:rPr lang="ru-RU" baseline="0" dirty="0" smtClean="0"/>
              <a:t> округе продолжает внедрятся  региональный проект «Сохраним  семью – сбережём Россию!». Всё больше </a:t>
            </a:r>
            <a:r>
              <a:rPr lang="ru-RU" baseline="0" dirty="0" err="1" smtClean="0"/>
              <a:t>педработников</a:t>
            </a:r>
            <a:r>
              <a:rPr lang="ru-RU" baseline="0" dirty="0" smtClean="0"/>
              <a:t> начинают применять в своей работе технологии родительского образования. В новом учебном году работа будет продолжена.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D43E7-37DB-434E-93E2-6E1B8C67676E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51289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Воспитательный потенциал</a:t>
            </a:r>
            <a:r>
              <a:rPr lang="ru-RU" baseline="0" dirty="0" smtClean="0"/>
              <a:t> системы образования  безграничен.  Если взять патриотическое воспитание, то увидим, что в рамках </a:t>
            </a:r>
            <a:r>
              <a:rPr lang="ru-RU" baseline="0" dirty="0" err="1" smtClean="0"/>
              <a:t>нац</a:t>
            </a:r>
            <a:r>
              <a:rPr lang="ru-RU" baseline="0" dirty="0" smtClean="0"/>
              <a:t>. Проекта «Образование» на уровне Федерации реализуется специальный проект «Патриотическое воспитание». И в данном направлении есть куда расти:  например, школам </a:t>
            </a:r>
            <a:r>
              <a:rPr lang="ru-RU" baseline="0" dirty="0" err="1" smtClean="0"/>
              <a:t>Гайнского</a:t>
            </a:r>
            <a:r>
              <a:rPr lang="ru-RU" baseline="0" dirty="0" smtClean="0"/>
              <a:t> округа   необходимо  увеличивать численность детей общественных движений, увеличивать количество музейных комнат, или экспозиций, сотрудничать с военными учебными заведениями г. Перми, </a:t>
            </a:r>
            <a:r>
              <a:rPr lang="ru-RU" sz="1600" baseline="0" dirty="0" smtClean="0">
                <a:solidFill>
                  <a:srgbClr val="C00000"/>
                </a:solidFill>
                <a:latin typeface="Montserrat Regular" panose="020B0604020202020204" charset="-52"/>
              </a:rPr>
              <a:t>п</a:t>
            </a:r>
            <a:r>
              <a:rPr lang="ru-RU" altLang="ru-RU" sz="1600" dirty="0" smtClean="0">
                <a:solidFill>
                  <a:srgbClr val="C00000"/>
                </a:solidFill>
                <a:latin typeface="Montserrat Regular" panose="020B0604020202020204" charset="-52"/>
              </a:rPr>
              <a:t>ринимать активное участие в мероприятиях Пермского краевого центра военно-патриотического воспитания, а Серебрянской и </a:t>
            </a:r>
            <a:r>
              <a:rPr lang="ru-RU" altLang="ru-RU" sz="1600" dirty="0" err="1" smtClean="0">
                <a:solidFill>
                  <a:srgbClr val="C00000"/>
                </a:solidFill>
                <a:latin typeface="Montserrat Regular" panose="020B0604020202020204" charset="-52"/>
              </a:rPr>
              <a:t>Керосской</a:t>
            </a:r>
            <a:r>
              <a:rPr lang="ru-RU" altLang="ru-RU" sz="1600" dirty="0" smtClean="0">
                <a:solidFill>
                  <a:srgbClr val="C00000"/>
                </a:solidFill>
                <a:latin typeface="Montserrat Regular" panose="020B0604020202020204" charset="-52"/>
              </a:rPr>
              <a:t> школам необходимо</a:t>
            </a:r>
            <a:r>
              <a:rPr lang="ru-RU" altLang="ru-RU" sz="1600" baseline="0" dirty="0" smtClean="0">
                <a:solidFill>
                  <a:srgbClr val="C00000"/>
                </a:solidFill>
                <a:latin typeface="Montserrat Regular" panose="020B0604020202020204" charset="-52"/>
              </a:rPr>
              <a:t> </a:t>
            </a:r>
            <a:r>
              <a:rPr lang="ru-RU" altLang="ru-RU" sz="1600" dirty="0" smtClean="0">
                <a:solidFill>
                  <a:srgbClr val="C00000"/>
                </a:solidFill>
                <a:latin typeface="Montserrat Regular" panose="020B0604020202020204" charset="-52"/>
              </a:rPr>
              <a:t> создать юнармейские отряды.</a:t>
            </a:r>
            <a:r>
              <a:rPr lang="ru-RU" altLang="ru-RU" sz="1600" baseline="0" dirty="0" smtClean="0">
                <a:solidFill>
                  <a:srgbClr val="C00000"/>
                </a:solidFill>
                <a:latin typeface="Montserrat Regular" panose="020B0604020202020204" charset="-52"/>
              </a:rPr>
              <a:t>  2021г. необходимо каждому учреждению провести комплекс образовательных событий, посвящённых юбилею </a:t>
            </a:r>
            <a:r>
              <a:rPr lang="ru-RU" altLang="ru-RU" sz="1600" baseline="0" dirty="0" err="1" smtClean="0">
                <a:solidFill>
                  <a:srgbClr val="C00000"/>
                </a:solidFill>
                <a:latin typeface="Montserrat Regular" panose="020B0604020202020204" charset="-52"/>
              </a:rPr>
              <a:t>Гайнского</a:t>
            </a:r>
            <a:r>
              <a:rPr lang="ru-RU" altLang="ru-RU" sz="1600" baseline="0" dirty="0" smtClean="0">
                <a:solidFill>
                  <a:srgbClr val="C00000"/>
                </a:solidFill>
                <a:latin typeface="Montserrat Regular" panose="020B0604020202020204" charset="-52"/>
              </a:rPr>
              <a:t> района, развивать этнокультурное образование. </a:t>
            </a:r>
            <a:r>
              <a:rPr lang="ru-RU" altLang="ru-RU" sz="1600" dirty="0" smtClean="0">
                <a:solidFill>
                  <a:srgbClr val="C00000"/>
                </a:solidFill>
                <a:latin typeface="Montserrat Regular" panose="020B0604020202020204" charset="-52"/>
              </a:rPr>
              <a:t>Кроме</a:t>
            </a:r>
            <a:r>
              <a:rPr lang="ru-RU" altLang="ru-RU" sz="1600" baseline="0" dirty="0" smtClean="0">
                <a:solidFill>
                  <a:srgbClr val="C00000"/>
                </a:solidFill>
                <a:latin typeface="Montserrat Regular" panose="020B0604020202020204" charset="-52"/>
              </a:rPr>
              <a:t> того для школ Пермского края готовится цифровое учебное пособие по истории  культуре Пермского края, что несомненно пригодится в образовательном процессе.</a:t>
            </a:r>
            <a:endParaRPr lang="ru-RU" altLang="ru-RU" sz="1600" dirty="0" smtClean="0">
              <a:solidFill>
                <a:srgbClr val="C00000"/>
              </a:solidFill>
              <a:latin typeface="Montserrat Regular" panose="020B0604020202020204" charset="-52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D43E7-37DB-434E-93E2-6E1B8C67676E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874316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Расширение воспитательного</a:t>
            </a:r>
            <a:r>
              <a:rPr lang="ru-RU" baseline="0" dirty="0" smtClean="0"/>
              <a:t> потенциала возможно в таком направлении как «Физическое воспитание и формирование культуры  здоровья». На сегодняшний день спортивно-оздоровительная деятельность. В школах </a:t>
            </a:r>
            <a:r>
              <a:rPr lang="ru-RU" baseline="0" dirty="0" err="1" smtClean="0"/>
              <a:t>Гайнского</a:t>
            </a:r>
            <a:r>
              <a:rPr lang="ru-RU" baseline="0" dirty="0" smtClean="0"/>
              <a:t> округа представлена спортивными секциями и кружками по массовым и доступным видам спорта, сдачей норм ГТО, внутренними спартакиадами. Необходимо  включатся в новые проекты, например, «Шахматы в школе», «Самбо в школу», создавать школьные спортивные клубы. В ближайшее время на территории края будет реализовываться краевой проект «Школа-территория здоровья».  Этот проект для всех  школ.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D43E7-37DB-434E-93E2-6E1B8C67676E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7863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Образовательным</a:t>
            </a:r>
            <a:r>
              <a:rPr lang="ru-RU" baseline="0" dirty="0" smtClean="0"/>
              <a:t> учреждениям в процессе воспитания  детей отводится особая роль. И в первую очередь надо поменять нас самих, переосмыслить свой внутренний мир, свои действия и поведение, поступки, свои уроки, отношение к классному руководству. Образовательным учреждениям необходимо  помочь семьям с детьми в части родительского образования, сформировать позицию учителя  прежде всего как воспитателя.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93857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Трудовое воспитание и профориентация. В этом</a:t>
            </a:r>
            <a:r>
              <a:rPr lang="ru-RU" baseline="0" dirty="0" smtClean="0"/>
              <a:t> г</a:t>
            </a:r>
            <a:r>
              <a:rPr lang="ru-RU" dirty="0" smtClean="0"/>
              <a:t>оду необходимо активизировать работу по ранней профориентации. Всем уже давно знакомы слова «Билет в будущее», «</a:t>
            </a:r>
            <a:r>
              <a:rPr lang="ru-RU" dirty="0" err="1" smtClean="0"/>
              <a:t>Проектория</a:t>
            </a:r>
            <a:r>
              <a:rPr lang="ru-RU" dirty="0" smtClean="0"/>
              <a:t>».</a:t>
            </a:r>
            <a:r>
              <a:rPr lang="ru-RU" baseline="0" dirty="0" smtClean="0"/>
              <a:t> Расширение воспитательного потенциала  профориентации в Пермском крае будет происходить через открытие профильных медицинских классов,  создание профильных школ при ВУЗах, 20 школ ежегодно будут получать современные мастерские о предмету «Технология» и т.д.  И эти новшества наши школы также коснуться.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D43E7-37DB-434E-93E2-6E1B8C67676E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90853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сегодняшний день Пермский край предлагает большие возможности для самореализации и развития талантов детей. Дети </a:t>
            </a:r>
            <a:r>
              <a:rPr lang="ru-RU" dirty="0" err="1" smtClean="0"/>
              <a:t>Гайнского</a:t>
            </a:r>
            <a:r>
              <a:rPr lang="ru-RU" dirty="0" smtClean="0"/>
              <a:t> округа  могут принимать участие по</a:t>
            </a:r>
            <a:r>
              <a:rPr lang="ru-RU" baseline="0" dirty="0" smtClean="0"/>
              <a:t> всем направлениям, только учителю нужно подтолкнуть ученика на это. За прошлый учебный год дети </a:t>
            </a:r>
            <a:r>
              <a:rPr lang="ru-RU" baseline="0" dirty="0" err="1" smtClean="0"/>
              <a:t>Сергеевской</a:t>
            </a:r>
            <a:r>
              <a:rPr lang="ru-RU" baseline="0" dirty="0" smtClean="0"/>
              <a:t> школы учились в «Академии первых». Ученики </a:t>
            </a:r>
            <a:r>
              <a:rPr lang="ru-RU" baseline="0" dirty="0" err="1" smtClean="0"/>
              <a:t>Гайнской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Верхнестарицкой</a:t>
            </a:r>
            <a:r>
              <a:rPr lang="ru-RU" baseline="0" dirty="0" smtClean="0"/>
              <a:t> школ принимали участие в региональном этапе Олимпиад, летом 6 человек побывали в Губернаторском лагере «Пермский Артек», 2 чел. - в </a:t>
            </a:r>
            <a:r>
              <a:rPr lang="ru-RU" baseline="0" dirty="0" smtClean="0"/>
              <a:t>профильной </a:t>
            </a:r>
            <a:r>
              <a:rPr lang="ru-RU" baseline="0" dirty="0" smtClean="0"/>
              <a:t>юнармейской смене «Наследники Великой Победы». Лучших детей мы поощряем. Это может быть знак отличия «Гордость Пермского края», или стипендия главы на окружном уровне.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D43E7-37DB-434E-93E2-6E1B8C67676E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64561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Призер Михайловская Екатерина, обучающаяся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Гайнской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СОШ по ОБЖ, учитель Исаев А.В.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59728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последнее время мы</a:t>
            </a:r>
            <a:r>
              <a:rPr lang="ru-RU" baseline="0" dirty="0" smtClean="0"/>
              <a:t> всё больше стали использовать информационные ресурсы   в процессе воспитания. И от этого уже никуда не деться. У каждой школы есть сообщество, у классов -  чаты для общения, у общественных объединений также свои сообщества. Раз это реалии времени, тогда давайте формировать позитивный </a:t>
            </a:r>
            <a:r>
              <a:rPr lang="ru-RU" baseline="0" dirty="0" err="1" smtClean="0"/>
              <a:t>контент</a:t>
            </a:r>
            <a:r>
              <a:rPr lang="ru-RU" baseline="0" dirty="0" smtClean="0"/>
              <a:t>, учить детей цифровому этикету, популяризировать в информационном пространстве традиционные российские культурные ценности и нормы поведения. Потрясающий проект придумала федерация для детей под названием «Пушкинская карта». Это </a:t>
            </a:r>
            <a:r>
              <a:rPr lang="ru-RU" baseline="0" dirty="0" err="1" smtClean="0"/>
              <a:t>виртульная</a:t>
            </a:r>
            <a:r>
              <a:rPr lang="ru-RU" baseline="0" dirty="0" smtClean="0"/>
              <a:t> карта для каждого ученика. На которую федерация положит 3 тыс. руб. И эти средства ученик будет тратить на посещение театров, культурных мероприятия, концертов и т.д.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D43E7-37DB-434E-93E2-6E1B8C67676E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5660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ru-RU" dirty="0" err="1" smtClean="0"/>
              <a:t>Гайнском</a:t>
            </a:r>
            <a:r>
              <a:rPr lang="ru-RU" dirty="0" smtClean="0"/>
              <a:t> округе требуют развития детские</a:t>
            </a:r>
            <a:r>
              <a:rPr lang="ru-RU" baseline="0" dirty="0" smtClean="0"/>
              <a:t> общественные объединения. На слайде анализ объединений по Пермскому краю.  В </a:t>
            </a:r>
            <a:r>
              <a:rPr lang="ru-RU" baseline="0" dirty="0" err="1" smtClean="0"/>
              <a:t>Гайнском</a:t>
            </a:r>
            <a:r>
              <a:rPr lang="ru-RU" baseline="0" dirty="0" smtClean="0"/>
              <a:t> округе пока не получило развитие РДШ, в начале нового учебного года будем над этим работать. Особого внимания требуют «Школьные службы примирения», в школах </a:t>
            </a:r>
            <a:r>
              <a:rPr lang="ru-RU" baseline="0" dirty="0" err="1" smtClean="0"/>
              <a:t>Гайнского</a:t>
            </a:r>
            <a:r>
              <a:rPr lang="ru-RU" baseline="0" dirty="0" smtClean="0"/>
              <a:t> округа наблюдается пассивность данных объединений.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D43E7-37DB-434E-93E2-6E1B8C67676E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98788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Большие возможности для развития творческих способностей и лидерских качеств детей имеет</a:t>
            </a:r>
            <a:r>
              <a:rPr lang="ru-RU" baseline="0" dirty="0" smtClean="0"/>
              <a:t> Всероссийский конкурс для школьников «Большая </a:t>
            </a:r>
            <a:r>
              <a:rPr lang="ru-RU" baseline="0" dirty="0" smtClean="0"/>
              <a:t>перемена».</a:t>
            </a:r>
            <a:endParaRPr lang="ru-RU" baseline="0" dirty="0" smtClean="0"/>
          </a:p>
          <a:p>
            <a:r>
              <a:rPr lang="ru-RU" baseline="0" dirty="0" smtClean="0"/>
              <a:t>В этом году в конкурсе приняло участие от </a:t>
            </a:r>
            <a:r>
              <a:rPr lang="ru-RU" baseline="0" dirty="0" err="1" smtClean="0"/>
              <a:t>Гайнского</a:t>
            </a:r>
            <a:r>
              <a:rPr lang="ru-RU" baseline="0" dirty="0" smtClean="0"/>
              <a:t> округа 106 чел., из них 14 педагогов, 64 чел. из 5-7 классов, 28 чел. из 8-10 классов. Больше всех участников было зарегистрировано от </a:t>
            </a:r>
            <a:r>
              <a:rPr lang="ru-RU" baseline="0" dirty="0" err="1" smtClean="0"/>
              <a:t>Лесокамской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Сергеевской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Гайнской</a:t>
            </a:r>
            <a:r>
              <a:rPr lang="ru-RU" baseline="0" dirty="0" smtClean="0"/>
              <a:t> школ.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A09-3758-44C6-8B92-79F43844EB12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22380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 усилия</a:t>
            </a:r>
            <a:r>
              <a:rPr lang="ru-RU" baseline="0" dirty="0" smtClean="0"/>
              <a:t>  в области воспитания и обучения детей так или иначе направлены на профилактику детского и семейного неблагополучия.  С большим трудом в образовательных учреждениях  ведётся работа в информационной системе «ТРАЕКТОРИЯ». Сегодня  в системе находится  378 детей </a:t>
            </a:r>
            <a:r>
              <a:rPr lang="ru-RU" baseline="0" dirty="0" err="1" smtClean="0"/>
              <a:t>Гайнского</a:t>
            </a:r>
            <a:r>
              <a:rPr lang="ru-RU" baseline="0" dirty="0" smtClean="0"/>
              <a:t> округа  с </a:t>
            </a:r>
            <a:r>
              <a:rPr lang="ru-RU" baseline="0" dirty="0" err="1" smtClean="0"/>
              <a:t>пед.индикаторами</a:t>
            </a:r>
            <a:r>
              <a:rPr lang="ru-RU" baseline="0" dirty="0" smtClean="0"/>
              <a:t>. Благополучие детей  зависит от многих факторов: начиная с педагогического наблюдения, в том числе социальных сетях, родительского просвещения, и заканчивая межведомственным взаимодействием.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A09-3758-44C6-8B92-79F43844EB12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86504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какой бы критикой мы не относились к «Траектории», но она реально помогает</a:t>
            </a:r>
            <a:r>
              <a:rPr lang="ru-RU" baseline="0" dirty="0" smtClean="0"/>
              <a:t> выявлять проблемы ребёнка и семьи на ранней стадии, повышает эффективность межведомственного взаимодействия, и формирует траекторию успеха ребёнка.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A09-3758-44C6-8B92-79F43844EB12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4804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начала нового учебного года</a:t>
            </a:r>
            <a:r>
              <a:rPr lang="ru-RU" baseline="0" dirty="0" smtClean="0"/>
              <a:t> учащиеся начальных классов должны быть обеспечены горячим питанием. С этого года есть определённые требования:   в каждом </a:t>
            </a:r>
            <a:r>
              <a:rPr lang="ru-RU" baseline="0" dirty="0" smtClean="0"/>
              <a:t>муниципалитете </a:t>
            </a:r>
            <a:r>
              <a:rPr lang="ru-RU" baseline="0" dirty="0" smtClean="0"/>
              <a:t>своё единое типовое меню и индивидуальное меню для детей, нуждающихся в специализированном питании. И здесь возрастает роль родительского контроля.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5DA51-BC44-4D3D-93A1-B7F06F6F5189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95747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Новый учебный год как и прошлый мы будем</a:t>
            </a:r>
            <a:r>
              <a:rPr lang="ru-RU" altLang="ru-RU" baseline="0" dirty="0" smtClean="0"/>
              <a:t> работать по строгим санитарно-эпидемиологическим  правилам. Эта необходимость также продиктована временем. В связи с этим всем участникам образовательного процесса необходимо отнестись к этому с пониманием.</a:t>
            </a:r>
            <a:endParaRPr lang="ru-RU" altLang="ru-RU" dirty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1997" indent="-28081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7972" indent="-22559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9160" indent="-22559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0348" indent="-22559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4691" indent="-2255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9035" indent="-2255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3378" indent="-2255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7723" indent="-2255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637C41-FC9C-4464-A8C9-6B5B62B4C7E5}" type="slidenum">
              <a:rPr lang="ru-RU" altLang="ru-RU" smtClean="0">
                <a:latin typeface="Montserrat Regular" panose="00000500000000000000" pitchFamily="2" charset="-52"/>
              </a:rPr>
              <a:pPr>
                <a:spcBef>
                  <a:spcPct val="0"/>
                </a:spcBef>
              </a:pPr>
              <a:t>51</a:t>
            </a:fld>
            <a:endParaRPr lang="ru-RU" altLang="ru-RU" dirty="0">
              <a:latin typeface="Montserrat Regular" panose="00000500000000000000" pitchFamily="2" charset="-5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5254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Кластерная модель региональной системы воспитания </a:t>
            </a:r>
            <a:r>
              <a:rPr lang="ru-RU" baseline="0" dirty="0" smtClean="0"/>
              <a:t> представлена на слайде. Воспитание пронизывает все уровни образования.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08667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9115" marR="3226435" indent="-5715" algn="just">
              <a:lnSpc>
                <a:spcPct val="110000"/>
              </a:lnSpc>
              <a:spcAft>
                <a:spcPts val="915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значительные заслуги в сфере образования и многолетний добросовестный труд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Почётной грамотой Министерства просвещения Российской Федерации награждается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9115" marR="3226435" indent="-5715" algn="just">
              <a:lnSpc>
                <a:spcPct val="131000"/>
              </a:lnSpc>
              <a:spcAft>
                <a:spcPts val="1085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Гафнер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Ольга Ивановна, учитель русского языка и литературы 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Сергеевской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средней 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школы.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3FF31-293F-4DCE-85F5-5AB000EA32FB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07309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Итак, уважаемые коллеги! Цели определены, задачи сформулированы,</a:t>
            </a:r>
            <a:r>
              <a:rPr lang="ru-RU" baseline="0" dirty="0" smtClean="0"/>
              <a:t> приоритеты расставлены. Будем вместе работать над  развитием системы образования </a:t>
            </a:r>
            <a:r>
              <a:rPr lang="ru-RU" baseline="0" dirty="0" err="1" smtClean="0"/>
              <a:t>Гайнского</a:t>
            </a:r>
            <a:r>
              <a:rPr lang="ru-RU" baseline="0" dirty="0" smtClean="0"/>
              <a:t> округа.</a:t>
            </a:r>
          </a:p>
          <a:p>
            <a:r>
              <a:rPr lang="ru-RU" baseline="0" smtClean="0"/>
              <a:t>Поздравляем </a:t>
            </a:r>
            <a:r>
              <a:rPr lang="ru-RU" baseline="0" dirty="0" smtClean="0"/>
              <a:t>всех Вас с новым учебным годом.  Желаем Вам благодарных учеников, понимающих родителей, вдохновения и радуйте нас  далее своими успехами и  достижениями.  </a:t>
            </a:r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8972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Итак, с 1 сентября </a:t>
            </a:r>
            <a:r>
              <a:rPr lang="ru-RU" altLang="ru-RU" baseline="0" dirty="0" smtClean="0"/>
              <a:t> во всех школах  и детских садах будет внедрятся рабочая программа </a:t>
            </a:r>
            <a:r>
              <a:rPr lang="ru-RU" altLang="ru-RU" baseline="0" dirty="0" smtClean="0"/>
              <a:t>воспитания. Работа </a:t>
            </a:r>
            <a:r>
              <a:rPr lang="ru-RU" altLang="ru-RU" baseline="0" dirty="0" smtClean="0"/>
              <a:t>над программой началась давно. Каждое учреждение </a:t>
            </a:r>
            <a:r>
              <a:rPr lang="ru-RU" altLang="ru-RU" baseline="0" dirty="0" err="1" smtClean="0"/>
              <a:t>Гайнского</a:t>
            </a:r>
            <a:r>
              <a:rPr lang="ru-RU" altLang="ru-RU" baseline="0" dirty="0" smtClean="0"/>
              <a:t> округа старалось найти уникальность воспитательной системы, движимую силу, </a:t>
            </a:r>
            <a:r>
              <a:rPr lang="ru-RU" altLang="ru-RU" baseline="0" dirty="0" smtClean="0"/>
              <a:t>проанализировало </a:t>
            </a:r>
            <a:r>
              <a:rPr lang="ru-RU" altLang="ru-RU" baseline="0" dirty="0" smtClean="0"/>
              <a:t>все  ресурсы, активно </a:t>
            </a:r>
            <a:r>
              <a:rPr lang="ru-RU" altLang="ru-RU" baseline="0" dirty="0" smtClean="0"/>
              <a:t>вело </a:t>
            </a:r>
            <a:r>
              <a:rPr lang="ru-RU" altLang="ru-RU" baseline="0" dirty="0" smtClean="0"/>
              <a:t>поиск внутренних резервов.  Программы готовы.  Результат их внедрения покажет время. И с  сентября ключевой фигурой процесса воспитания  в школе становиться классный руководитель и учитель-предметник.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82D59B-B578-4E34-8C58-705EEF7744BA}" type="slidenum">
              <a:rPr lang="ru-RU" alt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6955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spc="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</a:rPr>
              <a:t>Формирование эффективной системы выявления, поддержки и развития способностей и талантов  детей начинается</a:t>
            </a:r>
            <a:r>
              <a:rPr lang="ru-RU" sz="1200" b="0" spc="50" baseline="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</a:rPr>
              <a:t> с детского сада.</a:t>
            </a:r>
            <a:endParaRPr lang="ru-RU" sz="1200" b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81F4D-CC7D-4371-86AE-C9F97FE0FA2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9633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</a:t>
            </a:r>
            <a:r>
              <a:rPr lang="ru-RU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0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Гайнском</a:t>
            </a:r>
            <a:r>
              <a:rPr lang="ru-RU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округе</a:t>
            </a:r>
            <a:r>
              <a:rPr lang="ru-RU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услуги дошкольного образования получают 587 чел., или 80% от фактически проживающих на территории округа детей в возрасте от 1 года до 7 лет. </a:t>
            </a:r>
          </a:p>
          <a:p>
            <a:r>
              <a:rPr lang="ru-RU" sz="10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Управление оценки качества образования и контроля (надзора) </a:t>
            </a:r>
            <a:r>
              <a:rPr lang="ru-RU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деятельностью органов государственной власти субъектов Российской Федерации в 2021 году проводит мониторинг качества дошкольного образования в субъектах Российской Федерации с использованием Инструментария для детей от 2 месяцев </a:t>
            </a:r>
            <a:br>
              <a:rPr lang="ru-RU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 7 лет.</a:t>
            </a:r>
          </a:p>
          <a:p>
            <a:r>
              <a:rPr lang="ru-RU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настоящее время уполномоченным федеральным координатором мониторинга качества путем репрезентативной выборки </a:t>
            </a:r>
            <a:r>
              <a:rPr lang="ru-RU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определены организации-участники мониторинга. В их число вошли детские</a:t>
            </a:r>
            <a:r>
              <a:rPr lang="ru-RU" sz="10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сады </a:t>
            </a:r>
            <a:r>
              <a:rPr lang="ru-RU" sz="10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Гайнского</a:t>
            </a:r>
            <a:r>
              <a:rPr lang="ru-RU" sz="10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округа, это детские сады «</a:t>
            </a:r>
            <a:r>
              <a:rPr lang="ru-RU" sz="10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Горадзуль</a:t>
            </a:r>
            <a:r>
              <a:rPr lang="ru-RU" sz="10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и «</a:t>
            </a:r>
            <a:r>
              <a:rPr lang="ru-RU" sz="10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Алёнушка</a:t>
            </a:r>
            <a:r>
              <a:rPr lang="ru-RU" sz="10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, «Радуга», «Солнышко» и «Камушка» п.Гайны.</a:t>
            </a:r>
            <a:r>
              <a:rPr lang="ru-RU" sz="1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5734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каждой  деятельности , ступени     общего образования есть сильные  и слабые стороны.  На слайде Вы видите  сильные  стороны состоянии  дошкольного образования А это:</a:t>
            </a:r>
          </a:p>
          <a:p>
            <a:r>
              <a:rPr lang="ru-RU" sz="9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 СТУПНО СТЬ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результатам учебного года доступность дошкольного образования для детей в возрасте от 2 месяцев до 7 лет и старше по состоянию на 1 августа 2021 г. составила –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100,0 %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краевой показатель – 73,3%) 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200" b="0" u="heavy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КАЧЕСТВО </a:t>
            </a:r>
            <a:endParaRPr lang="ru-RU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Программа развития образовательной организации определяет стратегию развития учреждения и качество предоставляемых услуг . Утверждена Концепция региональной системы  оценки качества  дошкольного образования  в Пермском крае до 2024 года. На уровне   управления образования    утвержден  План мероприятий  (  дорожная карта) по реализации данной концепции. </a:t>
            </a:r>
          </a:p>
          <a:p>
            <a:r>
              <a:rPr lang="ru-RU" sz="105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УЛУЧШЕНИЕ УСЛОВИЙ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 образовательные учреждения имеют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достаточную материально-техническую базу.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Однако стоит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отметить и с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лабые стороны  состояния  дошкольного образования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 сих  пор реализуется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детских садах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программа  под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ред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М.А.Васильевой , отмечается неподготовленность  педагогических кадров, в т.ч. отсутствует  психологическая готовность   ребенка.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Увеличивается доля педагогических  работников в возрасте  от 36 до 60 лет. На сегодня  в районе   работает с детьми дошкольного возраста  64 педагога,  49 педагогов,  а это 76% в возрасте   от 36  до 60 лет.   Отсутствие   узких специалистов , таких как психологов, логопедов.   На сегодня из 15 структурных подразделений, филиалов  только в  двух  имеются  логопеды, психологи.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также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созданы условия  для организации  образования  для детей  с ограниченными  возможностями  здоровья и детей-инвалидов, в том числе  обучение педагогов  для работы с детьми с ОВЗ. 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146589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EDE4EE1-258A-420C-B9AA-82DC2A838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07"/>
          <a:stretch/>
        </p:blipFill>
        <p:spPr>
          <a:xfrm>
            <a:off x="3832995" y="403"/>
            <a:ext cx="5311005" cy="68571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34A822F-0993-42EA-8AC9-BB0E42113F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3342" r="62181"/>
          <a:stretch/>
        </p:blipFill>
        <p:spPr>
          <a:xfrm>
            <a:off x="0" y="5715352"/>
            <a:ext cx="3463493" cy="11422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63FFBA2-489C-495D-957B-87FBD79283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tretch>
            <a:fillRect/>
          </a:stretch>
        </p:blipFill>
        <p:spPr>
          <a:xfrm>
            <a:off x="851824" y="6259160"/>
            <a:ext cx="1747291" cy="318962"/>
          </a:xfrm>
          <a:prstGeom prst="rect">
            <a:avLst/>
          </a:prstGeom>
        </p:spPr>
      </p:pic>
      <p:sp>
        <p:nvSpPr>
          <p:cNvPr id="6" name="Содержимое 2">
            <a:extLst>
              <a:ext uri="{FF2B5EF4-FFF2-40B4-BE49-F238E27FC236}">
                <a16:creationId xmlns="" xmlns:a16="http://schemas.microsoft.com/office/drawing/2014/main" id="{2A0C337A-D041-4D4B-B69B-6C5959BC1C56}"/>
              </a:ext>
            </a:extLst>
          </p:cNvPr>
          <p:cNvSpPr txBox="1">
            <a:spLocks/>
          </p:cNvSpPr>
          <p:nvPr userDrawn="1"/>
        </p:nvSpPr>
        <p:spPr>
          <a:xfrm>
            <a:off x="8020686" y="6237947"/>
            <a:ext cx="873155" cy="326622"/>
          </a:xfrm>
          <a:prstGeom prst="rect">
            <a:avLst/>
          </a:prstGeom>
        </p:spPr>
        <p:txBody>
          <a:bodyPr vert="horz" lIns="80165" tIns="40083" rIns="80165" bIns="40083" rtlCol="0">
            <a:noAutofit/>
          </a:bodyPr>
          <a:lstStyle>
            <a:lvl1pPr marL="370092" indent="-370092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866" indent="-308410" algn="l" defTabSz="98691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640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7096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0552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4008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464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00920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4376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6CA9F830-AB22-4816-AA96-B85E8087DFB6}" type="slidenum">
              <a:rPr lang="ru-RU" sz="1400" smtClean="0">
                <a:solidFill>
                  <a:schemeClr val="bg1">
                    <a:lumMod val="50000"/>
                  </a:schemeClr>
                </a:solidFill>
                <a:latin typeface="Arial "/>
                <a:ea typeface="Verdana" pitchFamily="34" charset="0"/>
              </a:rPr>
              <a:pPr marL="0" indent="0" algn="r">
                <a:buNone/>
              </a:pPr>
              <a:t>‹#›</a:t>
            </a:fld>
            <a:endParaRPr lang="ru-RU" sz="1200" dirty="0">
              <a:solidFill>
                <a:schemeClr val="bg1">
                  <a:lumMod val="50000"/>
                </a:schemeClr>
              </a:solidFill>
              <a:latin typeface="Arial 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EDE4EE1-258A-420C-B9AA-82DC2A838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07"/>
          <a:stretch/>
        </p:blipFill>
        <p:spPr>
          <a:xfrm>
            <a:off x="3832995" y="403"/>
            <a:ext cx="5311005" cy="68571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34A822F-0993-42EA-8AC9-BB0E42113F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3342" r="62181"/>
          <a:stretch/>
        </p:blipFill>
        <p:spPr>
          <a:xfrm>
            <a:off x="0" y="5715352"/>
            <a:ext cx="3463493" cy="11422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63FFBA2-489C-495D-957B-87FBD79283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tretch>
            <a:fillRect/>
          </a:stretch>
        </p:blipFill>
        <p:spPr>
          <a:xfrm>
            <a:off x="851824" y="6259160"/>
            <a:ext cx="1747291" cy="318962"/>
          </a:xfrm>
          <a:prstGeom prst="rect">
            <a:avLst/>
          </a:prstGeom>
        </p:spPr>
      </p:pic>
      <p:sp>
        <p:nvSpPr>
          <p:cNvPr id="6" name="Содержимое 2">
            <a:extLst>
              <a:ext uri="{FF2B5EF4-FFF2-40B4-BE49-F238E27FC236}">
                <a16:creationId xmlns="" xmlns:a16="http://schemas.microsoft.com/office/drawing/2014/main" id="{2A0C337A-D041-4D4B-B69B-6C5959BC1C56}"/>
              </a:ext>
            </a:extLst>
          </p:cNvPr>
          <p:cNvSpPr txBox="1">
            <a:spLocks/>
          </p:cNvSpPr>
          <p:nvPr userDrawn="1"/>
        </p:nvSpPr>
        <p:spPr>
          <a:xfrm>
            <a:off x="8020686" y="6237947"/>
            <a:ext cx="873155" cy="326622"/>
          </a:xfrm>
          <a:prstGeom prst="rect">
            <a:avLst/>
          </a:prstGeom>
        </p:spPr>
        <p:txBody>
          <a:bodyPr vert="horz" lIns="80165" tIns="40083" rIns="80165" bIns="40083" rtlCol="0">
            <a:noAutofit/>
          </a:bodyPr>
          <a:lstStyle>
            <a:lvl1pPr marL="370092" indent="-370092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866" indent="-308410" algn="l" defTabSz="98691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640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7096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0552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4008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464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00920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4376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6CA9F830-AB22-4816-AA96-B85E8087DFB6}" type="slidenum">
              <a:rPr lang="ru-RU" sz="1400" smtClean="0">
                <a:solidFill>
                  <a:schemeClr val="bg1">
                    <a:lumMod val="50000"/>
                  </a:schemeClr>
                </a:solidFill>
                <a:latin typeface="Arial "/>
                <a:ea typeface="Verdana" pitchFamily="34" charset="0"/>
              </a:rPr>
              <a:pPr marL="0" indent="0" algn="r">
                <a:buNone/>
              </a:pPr>
              <a:t>‹#›</a:t>
            </a:fld>
            <a:endParaRPr lang="ru-RU" sz="1200" dirty="0">
              <a:solidFill>
                <a:schemeClr val="bg1">
                  <a:lumMod val="50000"/>
                </a:schemeClr>
              </a:solidFill>
              <a:latin typeface="Arial 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C5A72A-6194-414D-978E-162D3CC3F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1122363"/>
            <a:ext cx="7372350" cy="238760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EBA4DCF-7EA6-42BE-BAC5-ACCA540C6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3602038"/>
            <a:ext cx="7372350" cy="165576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02CC353-C610-461D-8C90-30F1E29D5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D0D86FE-70F0-4F88-AE2B-9F364346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477EDC6-7C64-4DF9-BDC4-2796DBAB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639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225748-A87B-47A0-960C-5FB1E1CA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3FBEB13-A81B-4EF4-8FAA-A3642F138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651F383-67D0-4CB5-B609-4C866AD2F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8E6AB6C-AFC5-4D18-85DA-0C4C315A9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68C1B1C-7DBD-4AC1-9B6F-DB7D8155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7496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972009-62C4-449E-90E5-A00AEB70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B62AE86-7169-4CFC-A350-6B2AE7E9E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0F14CCD-E28F-4E7F-8D68-771AEBCC1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D3E1970-D92C-4BCE-8DBE-7B299BDF4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D73FB81-A0F0-4E6C-8AD4-90E35995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6727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8DA087A-4A64-49B7-9614-833FF298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457B2C5-DB81-437A-BC1F-F91E78642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DF670A7-886D-4581-8AFB-6DFBA0991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5388182-33DE-4170-8B2F-DEC6299BF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DB51BA2-CD2B-4287-8F6A-273EC9A57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7299EDC-7AD6-4EEF-9D74-F7298301A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9738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CFBC1C-609E-445F-A6CB-F38B24799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72949DD-7AB9-4568-A7CB-47D8E4237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77E27C0-BDBF-4688-ACF7-5FDBD0F65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99E02C0-5AB9-4F70-AF54-3805BA0116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6D62139-AE75-43E6-BC91-0B7123763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EFABCCB-0368-4187-BB4C-5D5BD01B7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449881E-484C-499C-8A45-6D4B3A5D0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B7F65EE-2F08-4F87-B083-6E0CB810A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9025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228B0A-0A0E-4A86-B0C2-9944979E6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7D98750-3DD5-44D9-AB4A-4E72AAD79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572B5E5-4DE6-43EA-B8F4-9F9E22A6E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AD320C3-7FE4-4907-BD2C-FC801C548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5033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F57C955-A33B-4876-98DD-ABD380D4B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93C2F7B-B9CE-4685-BAEA-80DF1BA7D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1A7DE73-B1DD-408E-AF98-EB45E0A5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9235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42FE1E-DA3D-4A68-AADD-52F9CF111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C5DB97E-F8FD-4A8B-AA63-53ED252DE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ECB2FD5-EC24-45FB-81AC-5B93EE692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85D9AA9-C7D0-41AD-8C1A-C15E64C5D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CA36CFB-517E-4201-BC3D-D786328EE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D378146-E820-4426-BD12-2EE941BEF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2251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A45AE8-7255-445F-8739-C5CDF44D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F9F5091-2892-4F92-B952-81755099F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F68913A-2EB1-40FD-9502-75EC7D492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7283FDA-29BE-447C-9497-C48FD0C5A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DFE148A-1544-4A08-A343-95FFDB3C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60174E5-6A44-443D-ACEC-804E5ACE9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1789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61E121-B7F4-4F47-A80B-C47732C59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1D455F6-3C5D-4499-8B21-6B4B4648D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4B43856-D273-4B51-9401-C25ACC6A6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D3F7D40-2CCA-4A1A-BBBF-4064C5098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D278DE5-3C0A-4056-8D90-EF974CCBF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9225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75A97F6-B686-4ABE-9776-B5FDC9DFBE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1C5F14B-AD5E-4EF0-A69A-D22D639AA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46C4449-B848-487C-99CD-917B8C181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4213-D634-40A7-8806-0EC7596031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9C37D4-A11C-47FE-967D-F6C1B61F5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D52AB91-71F7-4E41-ACD5-3D13B68DB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9F64-B68C-4C4B-BFA5-6D62F697AE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396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Заголовок и содержимо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Слайда1"/>
          <p:cNvSpPr>
            <a:spLocks noGrp="1" noChangeArrowheads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dirty="0" err="1"/>
              <a:t>Щелкните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редактирования</a:t>
            </a:r>
            <a:r>
              <a:rPr dirty="0"/>
              <a:t> </a:t>
            </a:r>
            <a:r>
              <a:rPr dirty="0" err="1"/>
              <a:t>основного</a:t>
            </a:r>
            <a:r>
              <a:rPr dirty="0"/>
              <a:t> </a:t>
            </a:r>
            <a:r>
              <a:rPr dirty="0" err="1"/>
              <a:t>стиля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5" name="ТекстСлайда1"/>
          <p:cNvSpPr>
            <a:spLocks noGrp="1" noChangeArrowheads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t>Щелкните для редактирования основных стилей текста</a:t>
            </a:r>
          </a:p>
          <a:p>
            <a:pPr lvl="1">
              <a:defRPr/>
            </a:pPr>
            <a:r>
              <a:t>Второй уровень</a:t>
            </a:r>
          </a:p>
          <a:p>
            <a:pPr lvl="2">
              <a:defRPr/>
            </a:pPr>
            <a:r>
              <a:t>Третий уровень</a:t>
            </a:r>
          </a:p>
          <a:p>
            <a:pPr lvl="3">
              <a:defRPr/>
            </a:pPr>
            <a:r>
              <a:t>Четвертый уровень</a:t>
            </a:r>
          </a:p>
          <a:p>
            <a:pPr lvl="4">
              <a:defRPr/>
            </a:pPr>
            <a:r>
              <a:t>Пятый уровень</a:t>
            </a:r>
          </a:p>
        </p:txBody>
      </p:sp>
      <p:sp>
        <p:nvSpPr>
          <p:cNvPr id="6" name="ОбластьДатыВремени1"/>
          <p:cNvSpPr>
            <a:spLocks noGrp="1" noChangeArrowheads="1"/>
          </p:cNvSpPr>
          <p:nvPr>
            <p:ph type="dt" sz="quarter" idx="10"/>
          </p:nvPr>
        </p:nvSpPr>
        <p:spPr bwMode="auto"/>
        <p:txBody>
          <a:bodyPr/>
          <a:lstStyle/>
          <a:p>
            <a:pPr>
              <a:defRPr/>
            </a:pPr>
            <a:fld id="{773DD68C-04F7-4BCE-867D-1901C5C21E6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05.09.2021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ОбластьНижнегоКолонтитула1"/>
          <p:cNvSpPr>
            <a:spLocks noGrp="1" noChangeArrowheads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ластьНомераСлайда1"/>
          <p:cNvSpPr>
            <a:spLocks noGrp="1" noChangeArrowheads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FFA883C-72D2-AF7E-9C42-842BC60C6AD1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1648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598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28588"/>
            <a:ext cx="8226425" cy="1433512"/>
          </a:xfrm>
        </p:spPr>
        <p:txBody>
          <a:bodyPr/>
          <a:lstStyle>
            <a:lvl1pPr>
              <a:defRPr>
                <a:latin typeface="Montserrat Regular" panose="00000500000000000000" pitchFamily="2" charset="-52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1" y="1600200"/>
            <a:ext cx="8226425" cy="4522788"/>
          </a:xfrm>
        </p:spPr>
        <p:txBody>
          <a:bodyPr/>
          <a:lstStyle>
            <a:lvl1pPr>
              <a:defRPr>
                <a:latin typeface="Montserrat Regular" panose="00000500000000000000" pitchFamily="2" charset="-52"/>
                <a:cs typeface="Calibri" panose="020F0502020204030204" pitchFamily="34" charset="0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 Regular" panose="00000500000000000000" pitchFamily="2" charset="-52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3C713CF1-9367-4AF6-8843-E83775D915D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05.09.2021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 Regular" panose="00000500000000000000" pitchFamily="2" charset="-52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 Regular" panose="00000500000000000000" pitchFamily="2" charset="-52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672DC377-080C-45A9-A521-3EB1EACC8955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2131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4624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05.09.2021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138574-3881-4EDC-AB22-43AC7E1BE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31" y="82988"/>
            <a:ext cx="8220520" cy="667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92F0484-8FE4-459F-A20C-BA6FE2208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831" y="948583"/>
            <a:ext cx="8220520" cy="5228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537C07C-59C5-4EF2-8853-EFC3E48554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PT Sans" panose="020B0703020203020204" pitchFamily="34" charset="-52"/>
                <a:ea typeface="PT Sans" panose="020B0703020203020204" pitchFamily="34" charset="-52"/>
              </a:defRPr>
            </a:lvl1pPr>
          </a:lstStyle>
          <a:p>
            <a:fld id="{E6394213-D634-40A7-8806-0EC7596031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A44FF8B-931E-4C0C-8D3D-528077D191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PT Sans" panose="020B0703020203020204" pitchFamily="34" charset="-52"/>
                <a:ea typeface="PT Sans" panose="020B0703020203020204" pitchFamily="34" charset="-52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014F526-8377-499D-B81A-41B2C59AE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T Sans" panose="020B0703020203020204" pitchFamily="34" charset="-52"/>
                <a:ea typeface="PT Sans" panose="020B0703020203020204" pitchFamily="34" charset="-52"/>
              </a:defRPr>
            </a:lvl1pPr>
          </a:lstStyle>
          <a:p>
            <a:fld id="{01109F64-B68C-4C4B-BFA5-6D62F697AE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517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108AC9"/>
          </a:solidFill>
          <a:latin typeface="Oswald Regular" panose="02000503000000000000" pitchFamily="2" charset="-5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Montserrat Regular" panose="00000500000000000000" pitchFamily="2" charset="-52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ontserrat Regular" panose="00000500000000000000" pitchFamily="2" charset="-52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Montserrat Regular" panose="00000500000000000000" pitchFamily="2" charset="-52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Montserrat Regular" panose="00000500000000000000" pitchFamily="2" charset="-52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Montserrat Regular" panose="00000500000000000000" pitchFamily="2" charset="-52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jpeg"/><Relationship Id="rId10" Type="http://schemas.openxmlformats.org/officeDocument/2006/relationships/image" Target="../media/image72.pn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8.jpeg"/><Relationship Id="rId4" Type="http://schemas.openxmlformats.org/officeDocument/2006/relationships/image" Target="../media/image83.png"/><Relationship Id="rId9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9.png"/><Relationship Id="rId7" Type="http://schemas.microsoft.com/office/2007/relationships/hdphoto" Target="../media/hdphoto1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11" Type="http://schemas.openxmlformats.org/officeDocument/2006/relationships/image" Target="../media/image95.jpeg"/><Relationship Id="rId5" Type="http://schemas.openxmlformats.org/officeDocument/2006/relationships/image" Target="../media/image91.png"/><Relationship Id="rId10" Type="http://schemas.openxmlformats.org/officeDocument/2006/relationships/image" Target="../media/image94.jpeg"/><Relationship Id="rId4" Type="http://schemas.openxmlformats.org/officeDocument/2006/relationships/image" Target="../media/image90.jpe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58.png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Layout" Target="../diagrams/layout3.xml"/><Relationship Id="rId1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12" Type="http://schemas.openxmlformats.org/officeDocument/2006/relationships/diagramData" Target="../diagrams/data3.xml"/><Relationship Id="rId1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Colors" Target="../diagrams/colors2.xml"/><Relationship Id="rId5" Type="http://schemas.openxmlformats.org/officeDocument/2006/relationships/diagramLayout" Target="../diagrams/layout1.xml"/><Relationship Id="rId15" Type="http://schemas.openxmlformats.org/officeDocument/2006/relationships/diagramColors" Target="../diagrams/colors3.xml"/><Relationship Id="rId10" Type="http://schemas.openxmlformats.org/officeDocument/2006/relationships/diagramQuickStyle" Target="../diagrams/quickStyle2.xml"/><Relationship Id="rId19" Type="http://schemas.microsoft.com/office/2007/relationships/diagramDrawing" Target="../diagrams/drawing3.xml"/><Relationship Id="rId4" Type="http://schemas.openxmlformats.org/officeDocument/2006/relationships/diagramData" Target="../diagrams/data1.xml"/><Relationship Id="rId9" Type="http://schemas.openxmlformats.org/officeDocument/2006/relationships/diagramLayout" Target="../diagrams/layout2.xml"/><Relationship Id="rId1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16.png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11" Type="http://schemas.openxmlformats.org/officeDocument/2006/relationships/image" Target="../media/image114.png"/><Relationship Id="rId5" Type="http://schemas.openxmlformats.org/officeDocument/2006/relationships/image" Target="../media/image109.png"/><Relationship Id="rId15" Type="http://schemas.openxmlformats.org/officeDocument/2006/relationships/image" Target="../media/image118.jpeg"/><Relationship Id="rId10" Type="http://schemas.openxmlformats.org/officeDocument/2006/relationships/image" Target="../media/image113.png"/><Relationship Id="rId4" Type="http://schemas.openxmlformats.org/officeDocument/2006/relationships/image" Target="../media/image108.jpeg"/><Relationship Id="rId9" Type="http://schemas.openxmlformats.org/officeDocument/2006/relationships/image" Target="../media/image112.jpeg"/><Relationship Id="rId14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10" Type="http://schemas.openxmlformats.org/officeDocument/2006/relationships/image" Target="../media/image58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8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13" Type="http://schemas.openxmlformats.org/officeDocument/2006/relationships/image" Target="../media/image141.jpeg"/><Relationship Id="rId18" Type="http://schemas.openxmlformats.org/officeDocument/2006/relationships/image" Target="../media/image146.jpeg"/><Relationship Id="rId3" Type="http://schemas.openxmlformats.org/officeDocument/2006/relationships/image" Target="../media/image139.jpeg"/><Relationship Id="rId21" Type="http://schemas.openxmlformats.org/officeDocument/2006/relationships/image" Target="../media/image147.jpeg"/><Relationship Id="rId7" Type="http://schemas.openxmlformats.org/officeDocument/2006/relationships/chart" Target="../charts/chart11.xml"/><Relationship Id="rId12" Type="http://schemas.openxmlformats.org/officeDocument/2006/relationships/chart" Target="../charts/chart15.xml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44.png"/><Relationship Id="rId20" Type="http://schemas.openxmlformats.org/officeDocument/2006/relationships/chart" Target="../charts/chart17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0.xml"/><Relationship Id="rId11" Type="http://schemas.openxmlformats.org/officeDocument/2006/relationships/chart" Target="../charts/chart14.xml"/><Relationship Id="rId5" Type="http://schemas.openxmlformats.org/officeDocument/2006/relationships/chart" Target="../charts/chart9.xml"/><Relationship Id="rId15" Type="http://schemas.openxmlformats.org/officeDocument/2006/relationships/image" Target="../media/image143.png"/><Relationship Id="rId10" Type="http://schemas.openxmlformats.org/officeDocument/2006/relationships/image" Target="../media/image140.jpeg"/><Relationship Id="rId19" Type="http://schemas.openxmlformats.org/officeDocument/2006/relationships/chart" Target="../charts/chart16.xml"/><Relationship Id="rId4" Type="http://schemas.openxmlformats.org/officeDocument/2006/relationships/chart" Target="../charts/chart8.xml"/><Relationship Id="rId9" Type="http://schemas.openxmlformats.org/officeDocument/2006/relationships/chart" Target="../charts/chart13.xml"/><Relationship Id="rId14" Type="http://schemas.openxmlformats.org/officeDocument/2006/relationships/image" Target="../media/image142.png"/><Relationship Id="rId22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1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50" Type="http://schemas.openxmlformats.org/officeDocument/2006/relationships/image" Target="../media/image5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53" Type="http://schemas.openxmlformats.org/officeDocument/2006/relationships/image" Target="../media/image58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52" Type="http://schemas.openxmlformats.org/officeDocument/2006/relationships/image" Target="../media/image57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8" Type="http://schemas.openxmlformats.org/officeDocument/2006/relationships/image" Target="../media/image13.png"/><Relationship Id="rId51" Type="http://schemas.openxmlformats.org/officeDocument/2006/relationships/image" Target="../media/image5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17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77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785794"/>
            <a:ext cx="7915276" cy="1612901"/>
          </a:xfrm>
        </p:spPr>
        <p:txBody>
          <a:bodyPr>
            <a:normAutofit/>
          </a:bodyPr>
          <a:lstStyle/>
          <a:p>
            <a:r>
              <a:rPr lang="ru-RU" sz="4000" b="1" spc="50" dirty="0" smtClean="0">
                <a:ln w="11430"/>
              </a:rPr>
              <a:t>Доклад </a:t>
            </a:r>
            <a:r>
              <a:rPr lang="ru-RU" sz="4000" b="1" spc="50" dirty="0" err="1" smtClean="0">
                <a:ln w="11430"/>
              </a:rPr>
              <a:t>Гайнского</a:t>
            </a:r>
            <a:r>
              <a:rPr lang="ru-RU" sz="4000" b="1" spc="50" dirty="0" smtClean="0">
                <a:ln w="11430"/>
              </a:rPr>
              <a:t> управления образования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2786058"/>
            <a:ext cx="7143800" cy="2500330"/>
          </a:xfrm>
        </p:spPr>
        <p:txBody>
          <a:bodyPr>
            <a:normAutofit/>
          </a:bodyPr>
          <a:lstStyle/>
          <a:p>
            <a:r>
              <a:rPr lang="ru-RU" sz="3600" b="1" spc="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</a:rPr>
              <a:t>Формирование эффективной системы выявления, поддержки и развития способностей и талантов у обучающихся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429388" y="6396335"/>
            <a:ext cx="12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2021г.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923544"/>
            <a:ext cx="7699375" cy="93345"/>
          </a:xfrm>
          <a:custGeom>
            <a:avLst/>
            <a:gdLst/>
            <a:ahLst/>
            <a:cxnLst/>
            <a:rect l="l" t="t" r="r" b="b"/>
            <a:pathLst>
              <a:path w="7699375" h="93344">
                <a:moveTo>
                  <a:pt x="0" y="92963"/>
                </a:moveTo>
                <a:lnTo>
                  <a:pt x="7699248" y="92963"/>
                </a:lnTo>
                <a:lnTo>
                  <a:pt x="7699248" y="0"/>
                </a:lnTo>
                <a:lnTo>
                  <a:pt x="0" y="0"/>
                </a:lnTo>
                <a:lnTo>
                  <a:pt x="0" y="92963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23326" y="6115050"/>
            <a:ext cx="466725" cy="467995"/>
          </a:xfrm>
          <a:custGeom>
            <a:avLst/>
            <a:gdLst/>
            <a:ahLst/>
            <a:cxnLst/>
            <a:rect l="l" t="t" r="r" b="b"/>
            <a:pathLst>
              <a:path w="466725" h="467995">
                <a:moveTo>
                  <a:pt x="0" y="233934"/>
                </a:moveTo>
                <a:lnTo>
                  <a:pt x="6776" y="177717"/>
                </a:lnTo>
                <a:lnTo>
                  <a:pt x="26026" y="126428"/>
                </a:lnTo>
                <a:lnTo>
                  <a:pt x="56128" y="81692"/>
                </a:lnTo>
                <a:lnTo>
                  <a:pt x="95463" y="45136"/>
                </a:lnTo>
                <a:lnTo>
                  <a:pt x="142410" y="18383"/>
                </a:lnTo>
                <a:lnTo>
                  <a:pt x="195350" y="3061"/>
                </a:lnTo>
                <a:lnTo>
                  <a:pt x="233172" y="0"/>
                </a:lnTo>
                <a:lnTo>
                  <a:pt x="252295" y="775"/>
                </a:lnTo>
                <a:lnTo>
                  <a:pt x="306872" y="11926"/>
                </a:lnTo>
                <a:lnTo>
                  <a:pt x="355997" y="35048"/>
                </a:lnTo>
                <a:lnTo>
                  <a:pt x="398049" y="68518"/>
                </a:lnTo>
                <a:lnTo>
                  <a:pt x="431409" y="110708"/>
                </a:lnTo>
                <a:lnTo>
                  <a:pt x="454456" y="159993"/>
                </a:lnTo>
                <a:lnTo>
                  <a:pt x="465571" y="214747"/>
                </a:lnTo>
                <a:lnTo>
                  <a:pt x="466344" y="233934"/>
                </a:lnTo>
                <a:lnTo>
                  <a:pt x="465571" y="253120"/>
                </a:lnTo>
                <a:lnTo>
                  <a:pt x="454456" y="307874"/>
                </a:lnTo>
                <a:lnTo>
                  <a:pt x="431409" y="357159"/>
                </a:lnTo>
                <a:lnTo>
                  <a:pt x="398049" y="399349"/>
                </a:lnTo>
                <a:lnTo>
                  <a:pt x="355997" y="432819"/>
                </a:lnTo>
                <a:lnTo>
                  <a:pt x="306872" y="455941"/>
                </a:lnTo>
                <a:lnTo>
                  <a:pt x="252295" y="467092"/>
                </a:lnTo>
                <a:lnTo>
                  <a:pt x="233172" y="467868"/>
                </a:lnTo>
                <a:lnTo>
                  <a:pt x="214048" y="467092"/>
                </a:lnTo>
                <a:lnTo>
                  <a:pt x="159471" y="455941"/>
                </a:lnTo>
                <a:lnTo>
                  <a:pt x="110346" y="432819"/>
                </a:lnTo>
                <a:lnTo>
                  <a:pt x="68294" y="399349"/>
                </a:lnTo>
                <a:lnTo>
                  <a:pt x="34934" y="357159"/>
                </a:lnTo>
                <a:lnTo>
                  <a:pt x="11887" y="307874"/>
                </a:lnTo>
                <a:lnTo>
                  <a:pt x="772" y="253120"/>
                </a:lnTo>
                <a:lnTo>
                  <a:pt x="0" y="233934"/>
                </a:lnTo>
                <a:close/>
              </a:path>
            </a:pathLst>
          </a:custGeom>
          <a:ln w="25908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02522" y="6253977"/>
            <a:ext cx="12509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AFEF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7408" rIns="0" bIns="0" rtlCol="0">
            <a:spAutoFit/>
          </a:bodyPr>
          <a:lstStyle/>
          <a:p>
            <a:pPr marL="623570">
              <a:lnSpc>
                <a:spcPct val="100000"/>
              </a:lnSpc>
            </a:pPr>
            <a:r>
              <a:rPr b="0" spc="-20" dirty="0">
                <a:solidFill>
                  <a:srgbClr val="001F5F"/>
                </a:solidFill>
                <a:latin typeface="Arial"/>
                <a:cs typeface="Arial"/>
              </a:rPr>
              <a:t>Со</a:t>
            </a:r>
            <a:r>
              <a:rPr b="0" spc="-10" dirty="0">
                <a:solidFill>
                  <a:srgbClr val="001F5F"/>
                </a:solidFill>
                <a:latin typeface="Arial"/>
                <a:cs typeface="Arial"/>
              </a:rPr>
              <a:t>с</a:t>
            </a:r>
            <a:r>
              <a:rPr b="0" spc="-50" dirty="0">
                <a:solidFill>
                  <a:srgbClr val="001F5F"/>
                </a:solidFill>
                <a:latin typeface="Arial"/>
                <a:cs typeface="Arial"/>
              </a:rPr>
              <a:t>т</a:t>
            </a:r>
            <a:r>
              <a:rPr b="0" spc="-20" dirty="0">
                <a:solidFill>
                  <a:srgbClr val="001F5F"/>
                </a:solidFill>
                <a:latin typeface="Arial"/>
                <a:cs typeface="Arial"/>
              </a:rPr>
              <a:t>ояние</a:t>
            </a:r>
            <a:r>
              <a:rPr b="0" spc="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b="0" spc="-20" dirty="0">
                <a:solidFill>
                  <a:srgbClr val="001F5F"/>
                </a:solidFill>
                <a:latin typeface="Arial"/>
                <a:cs typeface="Arial"/>
              </a:rPr>
              <a:t>обр</a:t>
            </a:r>
            <a:r>
              <a:rPr b="0" spc="-50" dirty="0">
                <a:solidFill>
                  <a:srgbClr val="001F5F"/>
                </a:solidFill>
                <a:latin typeface="Arial"/>
                <a:cs typeface="Arial"/>
              </a:rPr>
              <a:t>аз</a:t>
            </a:r>
            <a:r>
              <a:rPr b="0" spc="-20" dirty="0">
                <a:solidFill>
                  <a:srgbClr val="001F5F"/>
                </a:solidFill>
                <a:latin typeface="Arial"/>
                <a:cs typeface="Arial"/>
              </a:rPr>
              <a:t>о</a:t>
            </a:r>
            <a:r>
              <a:rPr b="0" spc="-45" dirty="0">
                <a:solidFill>
                  <a:srgbClr val="001F5F"/>
                </a:solidFill>
                <a:latin typeface="Arial"/>
                <a:cs typeface="Arial"/>
              </a:rPr>
              <a:t>в</a:t>
            </a:r>
            <a:r>
              <a:rPr b="0" spc="-20" dirty="0">
                <a:solidFill>
                  <a:srgbClr val="001F5F"/>
                </a:solidFill>
                <a:latin typeface="Arial"/>
                <a:cs typeface="Arial"/>
              </a:rPr>
              <a:t>а</a:t>
            </a:r>
            <a:r>
              <a:rPr b="0" spc="-15" dirty="0">
                <a:solidFill>
                  <a:srgbClr val="001F5F"/>
                </a:solidFill>
                <a:latin typeface="Arial"/>
                <a:cs typeface="Arial"/>
              </a:rPr>
              <a:t>н</a:t>
            </a:r>
            <a:r>
              <a:rPr b="0" spc="-20" dirty="0">
                <a:solidFill>
                  <a:srgbClr val="001F5F"/>
                </a:solidFill>
                <a:latin typeface="Arial"/>
                <a:cs typeface="Arial"/>
              </a:rPr>
              <a:t>ия</a:t>
            </a:r>
            <a:r>
              <a:rPr b="0" spc="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b="0" spc="-20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b="0" spc="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b="0" spc="-20" dirty="0">
                <a:solidFill>
                  <a:srgbClr val="001F5F"/>
                </a:solidFill>
                <a:latin typeface="Arial"/>
                <a:cs typeface="Arial"/>
              </a:rPr>
              <a:t>сильные</a:t>
            </a:r>
            <a:r>
              <a:rPr b="0" spc="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b="0" spc="-15" dirty="0">
                <a:solidFill>
                  <a:srgbClr val="001F5F"/>
                </a:solidFill>
                <a:latin typeface="Arial"/>
                <a:cs typeface="Arial"/>
              </a:rPr>
              <a:t>с</a:t>
            </a:r>
            <a:r>
              <a:rPr b="0" spc="-45" dirty="0">
                <a:solidFill>
                  <a:srgbClr val="001F5F"/>
                </a:solidFill>
                <a:latin typeface="Arial"/>
                <a:cs typeface="Arial"/>
              </a:rPr>
              <a:t>т</a:t>
            </a:r>
            <a:r>
              <a:rPr b="0" spc="-20" dirty="0">
                <a:solidFill>
                  <a:srgbClr val="001F5F"/>
                </a:solidFill>
                <a:latin typeface="Arial"/>
                <a:cs typeface="Arial"/>
              </a:rPr>
              <a:t>о</a:t>
            </a:r>
            <a:r>
              <a:rPr b="0" spc="-15" dirty="0">
                <a:solidFill>
                  <a:srgbClr val="001F5F"/>
                </a:solidFill>
                <a:latin typeface="Arial"/>
                <a:cs typeface="Arial"/>
              </a:rPr>
              <a:t>р</a:t>
            </a:r>
            <a:r>
              <a:rPr b="0" spc="-20" dirty="0">
                <a:solidFill>
                  <a:srgbClr val="001F5F"/>
                </a:solidFill>
                <a:latin typeface="Arial"/>
                <a:cs typeface="Arial"/>
              </a:rPr>
              <a:t>о</a:t>
            </a:r>
            <a:r>
              <a:rPr b="0" spc="-15" dirty="0">
                <a:solidFill>
                  <a:srgbClr val="001F5F"/>
                </a:solidFill>
                <a:latin typeface="Arial"/>
                <a:cs typeface="Arial"/>
              </a:rPr>
              <a:t>н</a:t>
            </a:r>
            <a:r>
              <a:rPr b="0" spc="-25" dirty="0">
                <a:solidFill>
                  <a:srgbClr val="001F5F"/>
                </a:solidFill>
                <a:latin typeface="Arial"/>
                <a:cs typeface="Arial"/>
              </a:rPr>
              <a:t>ы</a:t>
            </a:r>
          </a:p>
        </p:txBody>
      </p:sp>
      <p:sp>
        <p:nvSpPr>
          <p:cNvPr id="6" name="object 6"/>
          <p:cNvSpPr/>
          <p:nvPr/>
        </p:nvSpPr>
        <p:spPr>
          <a:xfrm>
            <a:off x="268224" y="1274063"/>
            <a:ext cx="1961388" cy="1825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47927" y="3099816"/>
            <a:ext cx="2008632" cy="1862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76400" y="4962142"/>
            <a:ext cx="2561844" cy="1790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57400" y="1219200"/>
            <a:ext cx="6797040" cy="12435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60092" y="1143000"/>
            <a:ext cx="6883908" cy="13883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50948" y="1603247"/>
            <a:ext cx="6703059" cy="1149350"/>
          </a:xfrm>
          <a:custGeom>
            <a:avLst/>
            <a:gdLst/>
            <a:ahLst/>
            <a:cxnLst/>
            <a:rect l="l" t="t" r="r" b="b"/>
            <a:pathLst>
              <a:path w="6703059" h="1149350">
                <a:moveTo>
                  <a:pt x="0" y="1149096"/>
                </a:moveTo>
                <a:lnTo>
                  <a:pt x="6702552" y="1149096"/>
                </a:lnTo>
                <a:lnTo>
                  <a:pt x="6702552" y="0"/>
                </a:lnTo>
                <a:lnTo>
                  <a:pt x="0" y="0"/>
                </a:lnTo>
                <a:lnTo>
                  <a:pt x="0" y="1149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81200" y="1066801"/>
            <a:ext cx="6972807" cy="1261884"/>
          </a:xfrm>
          <a:prstGeom prst="rect">
            <a:avLst/>
          </a:prstGeom>
          <a:solidFill>
            <a:srgbClr val="FFFFFF"/>
          </a:solidFill>
          <a:ln w="9143">
            <a:solidFill>
              <a:srgbClr val="497DBA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1800" b="1" u="heavy" spc="-4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u="heavy" dirty="0">
                <a:solidFill>
                  <a:srgbClr val="FF0000"/>
                </a:solidFill>
                <a:latin typeface="Times New Roman"/>
                <a:cs typeface="Times New Roman"/>
              </a:rPr>
              <a:t>ДО</a:t>
            </a:r>
            <a:r>
              <a:rPr sz="1800" b="1" u="heavy" spc="-4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u="heavy" dirty="0">
                <a:solidFill>
                  <a:srgbClr val="FF0000"/>
                </a:solidFill>
                <a:latin typeface="Times New Roman"/>
                <a:cs typeface="Times New Roman"/>
              </a:rPr>
              <a:t>СТУПНО</a:t>
            </a:r>
            <a:r>
              <a:rPr sz="1800" b="1" u="heavy" spc="-4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u="heavy" dirty="0">
                <a:solidFill>
                  <a:srgbClr val="FF0000"/>
                </a:solidFill>
                <a:latin typeface="Times New Roman"/>
                <a:cs typeface="Times New Roman"/>
              </a:rPr>
              <a:t>СТЬ </a:t>
            </a:r>
            <a:endParaRPr sz="1800">
              <a:latin typeface="Times New Roman"/>
              <a:cs typeface="Times New Roman"/>
            </a:endParaRPr>
          </a:p>
          <a:p>
            <a:pPr marL="193675" marR="189865" indent="1905" algn="ctr">
              <a:lnSpc>
                <a:spcPct val="100000"/>
              </a:lnSpc>
            </a:pPr>
            <a:r>
              <a:rPr sz="1600" dirty="0">
                <a:latin typeface="Times New Roman"/>
                <a:cs typeface="Times New Roman"/>
              </a:rPr>
              <a:t>По р</a:t>
            </a:r>
            <a:r>
              <a:rPr sz="1600" spc="25" dirty="0">
                <a:latin typeface="Times New Roman"/>
                <a:cs typeface="Times New Roman"/>
              </a:rPr>
              <a:t>е</a:t>
            </a:r>
            <a:r>
              <a:rPr sz="1600" spc="-40" dirty="0">
                <a:latin typeface="Times New Roman"/>
                <a:cs typeface="Times New Roman"/>
              </a:rPr>
              <a:t>з</a:t>
            </a:r>
            <a:r>
              <a:rPr sz="1600" spc="-60" dirty="0">
                <a:latin typeface="Times New Roman"/>
                <a:cs typeface="Times New Roman"/>
              </a:rPr>
              <a:t>у</a:t>
            </a:r>
            <a:r>
              <a:rPr sz="1600" dirty="0">
                <a:latin typeface="Times New Roman"/>
                <a:cs typeface="Times New Roman"/>
              </a:rPr>
              <a:t>л</a:t>
            </a:r>
            <a:r>
              <a:rPr sz="1600" spc="-80" dirty="0">
                <a:latin typeface="Times New Roman"/>
                <a:cs typeface="Times New Roman"/>
              </a:rPr>
              <a:t>ь</a:t>
            </a:r>
            <a:r>
              <a:rPr sz="1600" spc="25" dirty="0">
                <a:latin typeface="Times New Roman"/>
                <a:cs typeface="Times New Roman"/>
              </a:rPr>
              <a:t>т</a:t>
            </a:r>
            <a:r>
              <a:rPr sz="1600" spc="-45" dirty="0">
                <a:latin typeface="Times New Roman"/>
                <a:cs typeface="Times New Roman"/>
              </a:rPr>
              <a:t>а</a:t>
            </a:r>
            <a:r>
              <a:rPr sz="1600" spc="25" dirty="0">
                <a:latin typeface="Times New Roman"/>
                <a:cs typeface="Times New Roman"/>
              </a:rPr>
              <a:t>т</a:t>
            </a:r>
            <a:r>
              <a:rPr sz="1600" dirty="0">
                <a:latin typeface="Times New Roman"/>
                <a:cs typeface="Times New Roman"/>
              </a:rPr>
              <a:t>ам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20" dirty="0">
                <a:latin typeface="Times New Roman"/>
                <a:cs typeface="Times New Roman"/>
              </a:rPr>
              <a:t>у</a:t>
            </a:r>
            <a:r>
              <a:rPr sz="1600" spc="-10" dirty="0">
                <a:latin typeface="Times New Roman"/>
                <a:cs typeface="Times New Roman"/>
              </a:rPr>
              <a:t>ч</a:t>
            </a:r>
            <a:r>
              <a:rPr sz="1600" dirty="0">
                <a:latin typeface="Times New Roman"/>
                <a:cs typeface="Times New Roman"/>
              </a:rPr>
              <a:t>ебно</a:t>
            </a:r>
            <a:r>
              <a:rPr sz="1600" spc="-45" dirty="0">
                <a:latin typeface="Times New Roman"/>
                <a:cs typeface="Times New Roman"/>
              </a:rPr>
              <a:t>г</a:t>
            </a:r>
            <a:r>
              <a:rPr sz="1600" dirty="0">
                <a:latin typeface="Times New Roman"/>
                <a:cs typeface="Times New Roman"/>
              </a:rPr>
              <a:t>о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г</a:t>
            </a:r>
            <a:r>
              <a:rPr sz="1600" spc="-50" dirty="0">
                <a:latin typeface="Times New Roman"/>
                <a:cs typeface="Times New Roman"/>
              </a:rPr>
              <a:t>о</a:t>
            </a:r>
            <a:r>
              <a:rPr sz="1600" dirty="0">
                <a:latin typeface="Times New Roman"/>
                <a:cs typeface="Times New Roman"/>
              </a:rPr>
              <a:t>да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д</a:t>
            </a:r>
            <a:r>
              <a:rPr sz="1600" spc="40" dirty="0">
                <a:latin typeface="Times New Roman"/>
                <a:cs typeface="Times New Roman"/>
              </a:rPr>
              <a:t>о</a:t>
            </a:r>
            <a:r>
              <a:rPr sz="1600" dirty="0">
                <a:latin typeface="Times New Roman"/>
                <a:cs typeface="Times New Roman"/>
              </a:rPr>
              <a:t>с</a:t>
            </a:r>
            <a:r>
              <a:rPr sz="1600" spc="-15" dirty="0">
                <a:latin typeface="Times New Roman"/>
                <a:cs typeface="Times New Roman"/>
              </a:rPr>
              <a:t>т</a:t>
            </a:r>
            <a:r>
              <a:rPr sz="1600" spc="20" dirty="0">
                <a:latin typeface="Times New Roman"/>
                <a:cs typeface="Times New Roman"/>
              </a:rPr>
              <a:t>у</a:t>
            </a:r>
            <a:r>
              <a:rPr sz="1600" dirty="0">
                <a:latin typeface="Times New Roman"/>
                <a:cs typeface="Times New Roman"/>
              </a:rPr>
              <a:t>п</a:t>
            </a:r>
            <a:r>
              <a:rPr sz="1600" spc="-10" dirty="0">
                <a:latin typeface="Times New Roman"/>
                <a:cs typeface="Times New Roman"/>
              </a:rPr>
              <a:t>н</a:t>
            </a:r>
            <a:r>
              <a:rPr sz="1600" spc="45" dirty="0">
                <a:latin typeface="Times New Roman"/>
                <a:cs typeface="Times New Roman"/>
              </a:rPr>
              <a:t>о</a:t>
            </a:r>
            <a:r>
              <a:rPr sz="1600" dirty="0">
                <a:latin typeface="Times New Roman"/>
                <a:cs typeface="Times New Roman"/>
              </a:rPr>
              <a:t>с</a:t>
            </a:r>
            <a:r>
              <a:rPr sz="1600" spc="5" dirty="0">
                <a:latin typeface="Times New Roman"/>
                <a:cs typeface="Times New Roman"/>
              </a:rPr>
              <a:t>т</a:t>
            </a:r>
            <a:r>
              <a:rPr sz="1600" dirty="0">
                <a:latin typeface="Times New Roman"/>
                <a:cs typeface="Times New Roman"/>
              </a:rPr>
              <a:t>ь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дош</a:t>
            </a:r>
            <a:r>
              <a:rPr sz="1600" spc="-95" dirty="0">
                <a:latin typeface="Times New Roman"/>
                <a:cs typeface="Times New Roman"/>
              </a:rPr>
              <a:t>к</a:t>
            </a:r>
            <a:r>
              <a:rPr sz="1600" spc="-25" dirty="0">
                <a:latin typeface="Times New Roman"/>
                <a:cs typeface="Times New Roman"/>
              </a:rPr>
              <a:t>о</a:t>
            </a:r>
            <a:r>
              <a:rPr sz="1600" dirty="0">
                <a:latin typeface="Times New Roman"/>
                <a:cs typeface="Times New Roman"/>
              </a:rPr>
              <a:t>ль</a:t>
            </a:r>
            <a:r>
              <a:rPr sz="1600" spc="-10" dirty="0">
                <a:latin typeface="Times New Roman"/>
                <a:cs typeface="Times New Roman"/>
              </a:rPr>
              <a:t>н</a:t>
            </a:r>
            <a:r>
              <a:rPr sz="1600" dirty="0">
                <a:latin typeface="Times New Roman"/>
                <a:cs typeface="Times New Roman"/>
              </a:rPr>
              <a:t>о</a:t>
            </a:r>
            <a:r>
              <a:rPr sz="1600" spc="-45" dirty="0">
                <a:latin typeface="Times New Roman"/>
                <a:cs typeface="Times New Roman"/>
              </a:rPr>
              <a:t>г</a:t>
            </a:r>
            <a:r>
              <a:rPr sz="1600" dirty="0">
                <a:latin typeface="Times New Roman"/>
                <a:cs typeface="Times New Roman"/>
              </a:rPr>
              <a:t>о обра</a:t>
            </a:r>
            <a:r>
              <a:rPr sz="1600" spc="-15" dirty="0">
                <a:latin typeface="Times New Roman"/>
                <a:cs typeface="Times New Roman"/>
              </a:rPr>
              <a:t>з</a:t>
            </a:r>
            <a:r>
              <a:rPr sz="1600" dirty="0">
                <a:latin typeface="Times New Roman"/>
                <a:cs typeface="Times New Roman"/>
              </a:rPr>
              <a:t>о</a:t>
            </a:r>
            <a:r>
              <a:rPr sz="1600" spc="-25" dirty="0">
                <a:latin typeface="Times New Roman"/>
                <a:cs typeface="Times New Roman"/>
              </a:rPr>
              <a:t>в</a:t>
            </a:r>
            <a:r>
              <a:rPr sz="1600" dirty="0">
                <a:latin typeface="Times New Roman"/>
                <a:cs typeface="Times New Roman"/>
              </a:rPr>
              <a:t>ания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для де</a:t>
            </a:r>
            <a:r>
              <a:rPr sz="1600" spc="5" dirty="0">
                <a:latin typeface="Times New Roman"/>
                <a:cs typeface="Times New Roman"/>
              </a:rPr>
              <a:t>т</a:t>
            </a:r>
            <a:r>
              <a:rPr sz="1600" dirty="0">
                <a:latin typeface="Times New Roman"/>
                <a:cs typeface="Times New Roman"/>
              </a:rPr>
              <a:t>ей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в</a:t>
            </a:r>
            <a:r>
              <a:rPr sz="1600" dirty="0">
                <a:latin typeface="Times New Roman"/>
                <a:cs typeface="Times New Roman"/>
              </a:rPr>
              <a:t>озра</a:t>
            </a:r>
            <a:r>
              <a:rPr sz="1600" spc="5" dirty="0">
                <a:latin typeface="Times New Roman"/>
                <a:cs typeface="Times New Roman"/>
              </a:rPr>
              <a:t>с</a:t>
            </a:r>
            <a:r>
              <a:rPr sz="1600" dirty="0">
                <a:latin typeface="Times New Roman"/>
                <a:cs typeface="Times New Roman"/>
              </a:rPr>
              <a:t>те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о</a:t>
            </a:r>
            <a:r>
              <a:rPr sz="1600" dirty="0">
                <a:latin typeface="Times New Roman"/>
                <a:cs typeface="Times New Roman"/>
              </a:rPr>
              <a:t>т 2 м</a:t>
            </a:r>
            <a:r>
              <a:rPr sz="1600" spc="50" dirty="0">
                <a:latin typeface="Times New Roman"/>
                <a:cs typeface="Times New Roman"/>
              </a:rPr>
              <a:t>е</a:t>
            </a:r>
            <a:r>
              <a:rPr sz="1600" dirty="0">
                <a:latin typeface="Times New Roman"/>
                <a:cs typeface="Times New Roman"/>
              </a:rPr>
              <a:t>сяц</a:t>
            </a:r>
            <a:r>
              <a:rPr sz="1600" spc="5" dirty="0">
                <a:latin typeface="Times New Roman"/>
                <a:cs typeface="Times New Roman"/>
              </a:rPr>
              <a:t>е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до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7 л</a:t>
            </a:r>
            <a:r>
              <a:rPr sz="1600" spc="5" dirty="0">
                <a:latin typeface="Times New Roman"/>
                <a:cs typeface="Times New Roman"/>
              </a:rPr>
              <a:t>е</a:t>
            </a:r>
            <a:r>
              <a:rPr sz="1600" dirty="0">
                <a:latin typeface="Times New Roman"/>
                <a:cs typeface="Times New Roman"/>
              </a:rPr>
              <a:t>т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 </a:t>
            </a:r>
            <a:r>
              <a:rPr sz="1600" spc="5" dirty="0">
                <a:latin typeface="Times New Roman"/>
                <a:cs typeface="Times New Roman"/>
              </a:rPr>
              <a:t>с</a:t>
            </a:r>
            <a:r>
              <a:rPr sz="1600" spc="25" dirty="0">
                <a:latin typeface="Times New Roman"/>
                <a:cs typeface="Times New Roman"/>
              </a:rPr>
              <a:t>т</a:t>
            </a:r>
            <a:r>
              <a:rPr sz="1600" dirty="0">
                <a:latin typeface="Times New Roman"/>
                <a:cs typeface="Times New Roman"/>
              </a:rPr>
              <a:t>ар</a:t>
            </a:r>
            <a:r>
              <a:rPr sz="1600" spc="5" dirty="0">
                <a:latin typeface="Times New Roman"/>
                <a:cs typeface="Times New Roman"/>
              </a:rPr>
              <a:t>ш</a:t>
            </a:r>
            <a:r>
              <a:rPr sz="1600" dirty="0">
                <a:latin typeface="Times New Roman"/>
                <a:cs typeface="Times New Roman"/>
              </a:rPr>
              <a:t>е по с</a:t>
            </a:r>
            <a:r>
              <a:rPr sz="1600" spc="45" dirty="0">
                <a:latin typeface="Times New Roman"/>
                <a:cs typeface="Times New Roman"/>
              </a:rPr>
              <a:t>о</a:t>
            </a:r>
            <a:r>
              <a:rPr sz="1600" dirty="0">
                <a:latin typeface="Times New Roman"/>
                <a:cs typeface="Times New Roman"/>
              </a:rPr>
              <a:t>с</a:t>
            </a:r>
            <a:r>
              <a:rPr sz="1600" spc="-20" dirty="0">
                <a:latin typeface="Times New Roman"/>
                <a:cs typeface="Times New Roman"/>
              </a:rPr>
              <a:t>т</a:t>
            </a:r>
            <a:r>
              <a:rPr sz="1600" spc="-40" dirty="0">
                <a:latin typeface="Times New Roman"/>
                <a:cs typeface="Times New Roman"/>
              </a:rPr>
              <a:t>о</a:t>
            </a:r>
            <a:r>
              <a:rPr sz="1600" dirty="0">
                <a:latin typeface="Times New Roman"/>
                <a:cs typeface="Times New Roman"/>
              </a:rPr>
              <a:t>ян</a:t>
            </a:r>
            <a:r>
              <a:rPr sz="1600" spc="-10" dirty="0">
                <a:latin typeface="Times New Roman"/>
                <a:cs typeface="Times New Roman"/>
              </a:rPr>
              <a:t>и</a:t>
            </a:r>
            <a:r>
              <a:rPr sz="1600" dirty="0">
                <a:latin typeface="Times New Roman"/>
                <a:cs typeface="Times New Roman"/>
              </a:rPr>
              <a:t>ю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на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>
                <a:latin typeface="Times New Roman"/>
                <a:cs typeface="Times New Roman"/>
              </a:rPr>
              <a:t>1 </a:t>
            </a:r>
            <a:r>
              <a:rPr lang="ru-RU" sz="1600" spc="5" dirty="0" smtClean="0">
                <a:latin typeface="Times New Roman"/>
                <a:cs typeface="Times New Roman"/>
              </a:rPr>
              <a:t>августа</a:t>
            </a:r>
            <a:r>
              <a:rPr sz="1600" spc="-40" smtClean="0">
                <a:latin typeface="Times New Roman"/>
                <a:cs typeface="Times New Roman"/>
              </a:rPr>
              <a:t> </a:t>
            </a:r>
            <a:r>
              <a:rPr sz="1600" smtClean="0">
                <a:latin typeface="Times New Roman"/>
                <a:cs typeface="Times New Roman"/>
              </a:rPr>
              <a:t>202</a:t>
            </a:r>
            <a:r>
              <a:rPr lang="ru-RU" sz="1600" dirty="0" smtClean="0">
                <a:latin typeface="Times New Roman"/>
                <a:cs typeface="Times New Roman"/>
              </a:rPr>
              <a:t>1</a:t>
            </a:r>
            <a:r>
              <a:rPr sz="1600" spc="-15" smtClean="0">
                <a:latin typeface="Times New Roman"/>
                <a:cs typeface="Times New Roman"/>
              </a:rPr>
              <a:t> </a:t>
            </a:r>
            <a:r>
              <a:rPr sz="1600" spc="-200" dirty="0">
                <a:latin typeface="Times New Roman"/>
                <a:cs typeface="Times New Roman"/>
              </a:rPr>
              <a:t>г</a:t>
            </a:r>
            <a:r>
              <a:rPr sz="1600" dirty="0">
                <a:latin typeface="Times New Roman"/>
                <a:cs typeface="Times New Roman"/>
              </a:rPr>
              <a:t>. с</a:t>
            </a:r>
            <a:r>
              <a:rPr sz="1600" spc="45" dirty="0">
                <a:latin typeface="Times New Roman"/>
                <a:cs typeface="Times New Roman"/>
              </a:rPr>
              <a:t>о</a:t>
            </a:r>
            <a:r>
              <a:rPr sz="1600" dirty="0">
                <a:latin typeface="Times New Roman"/>
                <a:cs typeface="Times New Roman"/>
              </a:rPr>
              <a:t>с</a:t>
            </a:r>
            <a:r>
              <a:rPr sz="1600" spc="30" dirty="0">
                <a:latin typeface="Times New Roman"/>
                <a:cs typeface="Times New Roman"/>
              </a:rPr>
              <a:t>т</a:t>
            </a:r>
            <a:r>
              <a:rPr sz="1600" dirty="0">
                <a:latin typeface="Times New Roman"/>
                <a:cs typeface="Times New Roman"/>
              </a:rPr>
              <a:t>авила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>
                <a:latin typeface="Times New Roman"/>
                <a:cs typeface="Times New Roman"/>
              </a:rPr>
              <a:t>– </a:t>
            </a:r>
            <a:r>
              <a:rPr lang="ru-RU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100</a:t>
            </a:r>
            <a:r>
              <a:rPr sz="1600" b="1" smtClean="0">
                <a:solidFill>
                  <a:srgbClr val="FF0000"/>
                </a:solidFill>
                <a:latin typeface="Times New Roman"/>
                <a:cs typeface="Times New Roman"/>
              </a:rPr>
              <a:t>%</a:t>
            </a:r>
            <a:endParaRPr lang="ru-RU" sz="16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93675" marR="189865" indent="1905" algn="ctr">
              <a:lnSpc>
                <a:spcPct val="100000"/>
              </a:lnSpc>
            </a:pPr>
            <a:r>
              <a:rPr lang="ru-RU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(краевой показатель – 73,3%)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09316" y="3072383"/>
            <a:ext cx="6091428" cy="15392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68167" y="3044951"/>
            <a:ext cx="6086856" cy="13883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56560" y="3099816"/>
            <a:ext cx="5996940" cy="1445260"/>
          </a:xfrm>
          <a:custGeom>
            <a:avLst/>
            <a:gdLst/>
            <a:ahLst/>
            <a:cxnLst/>
            <a:rect l="l" t="t" r="r" b="b"/>
            <a:pathLst>
              <a:path w="5996940" h="1445260">
                <a:moveTo>
                  <a:pt x="0" y="1444752"/>
                </a:moveTo>
                <a:lnTo>
                  <a:pt x="5996940" y="1444752"/>
                </a:lnTo>
                <a:lnTo>
                  <a:pt x="5996940" y="0"/>
                </a:lnTo>
                <a:lnTo>
                  <a:pt x="0" y="0"/>
                </a:lnTo>
                <a:lnTo>
                  <a:pt x="0" y="14447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643174" y="2357430"/>
            <a:ext cx="6134100" cy="2492990"/>
          </a:xfrm>
          <a:prstGeom prst="rect">
            <a:avLst/>
          </a:prstGeom>
          <a:solidFill>
            <a:srgbClr val="FFFFFF"/>
          </a:solidFill>
          <a:ln w="9144">
            <a:solidFill>
              <a:srgbClr val="497DBA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995">
              <a:lnSpc>
                <a:spcPct val="100000"/>
              </a:lnSpc>
            </a:pPr>
            <a:r>
              <a:rPr sz="1800" b="1" u="heavy" spc="-4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u="heavy" dirty="0">
                <a:solidFill>
                  <a:srgbClr val="FF0000"/>
                </a:solidFill>
                <a:latin typeface="Times New Roman"/>
                <a:cs typeface="Times New Roman"/>
              </a:rPr>
              <a:t>К</a:t>
            </a:r>
            <a:r>
              <a:rPr sz="1800" b="1" u="heavy" spc="-280" dirty="0">
                <a:solidFill>
                  <a:srgbClr val="FF0000"/>
                </a:solidFill>
                <a:latin typeface="Times New Roman"/>
                <a:cs typeface="Times New Roman"/>
              </a:rPr>
              <a:t>А</a:t>
            </a:r>
            <a:r>
              <a:rPr sz="1800" b="1" u="heavy" spc="-4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u="heavy" dirty="0">
                <a:solidFill>
                  <a:srgbClr val="FF0000"/>
                </a:solidFill>
                <a:latin typeface="Times New Roman"/>
                <a:cs typeface="Times New Roman"/>
              </a:rPr>
              <a:t>ЧЕ</a:t>
            </a:r>
            <a:r>
              <a:rPr sz="1800" b="1" u="heavy" spc="-10" dirty="0">
                <a:solidFill>
                  <a:srgbClr val="FF0000"/>
                </a:solidFill>
                <a:latin typeface="Times New Roman"/>
                <a:cs typeface="Times New Roman"/>
              </a:rPr>
              <a:t>С</a:t>
            </a:r>
            <a:r>
              <a:rPr sz="1800" b="1" u="heavy" dirty="0">
                <a:solidFill>
                  <a:srgbClr val="FF0000"/>
                </a:solidFill>
                <a:latin typeface="Times New Roman"/>
                <a:cs typeface="Times New Roman"/>
              </a:rPr>
              <a:t>ТВО </a:t>
            </a:r>
            <a:endParaRPr sz="1800">
              <a:latin typeface="Times New Roman"/>
              <a:cs typeface="Times New Roman"/>
            </a:endParaRPr>
          </a:p>
          <a:p>
            <a:r>
              <a:rPr sz="1800" dirty="0">
                <a:latin typeface="Times New Roman"/>
                <a:cs typeface="Times New Roman"/>
              </a:rPr>
              <a:t>Прогр</a:t>
            </a:r>
            <a:r>
              <a:rPr sz="1800" spc="5" dirty="0">
                <a:latin typeface="Times New Roman"/>
                <a:cs typeface="Times New Roman"/>
              </a:rPr>
              <a:t>а</a:t>
            </a:r>
            <a:r>
              <a:rPr sz="1800" dirty="0">
                <a:latin typeface="Times New Roman"/>
                <a:cs typeface="Times New Roman"/>
              </a:rPr>
              <a:t>м</a:t>
            </a:r>
            <a:r>
              <a:rPr sz="1800" spc="-15" dirty="0">
                <a:latin typeface="Times New Roman"/>
                <a:cs typeface="Times New Roman"/>
              </a:rPr>
              <a:t>м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разви</a:t>
            </a:r>
            <a:r>
              <a:rPr sz="1800" spc="5" dirty="0">
                <a:latin typeface="Times New Roman"/>
                <a:cs typeface="Times New Roman"/>
              </a:rPr>
              <a:t>т</a:t>
            </a:r>
            <a:r>
              <a:rPr sz="1800" dirty="0">
                <a:latin typeface="Times New Roman"/>
                <a:cs typeface="Times New Roman"/>
              </a:rPr>
              <a:t>ия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обра</a:t>
            </a:r>
            <a:r>
              <a:rPr sz="1800" spc="-15" dirty="0">
                <a:latin typeface="Times New Roman"/>
                <a:cs typeface="Times New Roman"/>
              </a:rPr>
              <a:t>з</a:t>
            </a:r>
            <a:r>
              <a:rPr sz="1800" dirty="0">
                <a:latin typeface="Times New Roman"/>
                <a:cs typeface="Times New Roman"/>
              </a:rPr>
              <a:t>о</a:t>
            </a:r>
            <a:r>
              <a:rPr sz="1800" spc="-25" dirty="0">
                <a:latin typeface="Times New Roman"/>
                <a:cs typeface="Times New Roman"/>
              </a:rPr>
              <a:t>в</a:t>
            </a:r>
            <a:r>
              <a:rPr sz="1800" spc="-45" dirty="0">
                <a:latin typeface="Times New Roman"/>
                <a:cs typeface="Times New Roman"/>
              </a:rPr>
              <a:t>а</a:t>
            </a:r>
            <a:r>
              <a:rPr sz="1800" dirty="0">
                <a:latin typeface="Times New Roman"/>
                <a:cs typeface="Times New Roman"/>
              </a:rPr>
              <a:t>т</a:t>
            </a:r>
            <a:r>
              <a:rPr sz="1800" spc="5" dirty="0">
                <a:latin typeface="Times New Roman"/>
                <a:cs typeface="Times New Roman"/>
              </a:rPr>
              <a:t>е</a:t>
            </a:r>
            <a:r>
              <a:rPr sz="1800" dirty="0">
                <a:latin typeface="Times New Roman"/>
                <a:cs typeface="Times New Roman"/>
              </a:rPr>
              <a:t>ль</a:t>
            </a:r>
            <a:r>
              <a:rPr sz="1800" spc="-10" dirty="0">
                <a:latin typeface="Times New Roman"/>
                <a:cs typeface="Times New Roman"/>
              </a:rPr>
              <a:t>н</a:t>
            </a:r>
            <a:r>
              <a:rPr sz="1800" dirty="0">
                <a:latin typeface="Times New Roman"/>
                <a:cs typeface="Times New Roman"/>
              </a:rPr>
              <a:t>ой ор</a:t>
            </a:r>
            <a:r>
              <a:rPr sz="1800" spc="5" dirty="0">
                <a:latin typeface="Times New Roman"/>
                <a:cs typeface="Times New Roman"/>
              </a:rPr>
              <a:t>г</a:t>
            </a:r>
            <a:r>
              <a:rPr sz="1800" dirty="0">
                <a:latin typeface="Times New Roman"/>
                <a:cs typeface="Times New Roman"/>
              </a:rPr>
              <a:t>анизац</a:t>
            </a:r>
            <a:r>
              <a:rPr sz="1800" spc="-10" dirty="0">
                <a:latin typeface="Times New Roman"/>
                <a:cs typeface="Times New Roman"/>
              </a:rPr>
              <a:t>и</a:t>
            </a:r>
            <a:r>
              <a:rPr sz="1800" dirty="0">
                <a:latin typeface="Times New Roman"/>
                <a:cs typeface="Times New Roman"/>
              </a:rPr>
              <a:t>и опр</a:t>
            </a:r>
            <a:r>
              <a:rPr sz="1800" spc="-25" dirty="0">
                <a:latin typeface="Times New Roman"/>
                <a:cs typeface="Times New Roman"/>
              </a:rPr>
              <a:t>е</a:t>
            </a:r>
            <a:r>
              <a:rPr sz="1800" dirty="0">
                <a:latin typeface="Times New Roman"/>
                <a:cs typeface="Times New Roman"/>
              </a:rPr>
              <a:t>деля</a:t>
            </a:r>
            <a:r>
              <a:rPr sz="1800" spc="5" dirty="0">
                <a:latin typeface="Times New Roman"/>
                <a:cs typeface="Times New Roman"/>
              </a:rPr>
              <a:t>е</a:t>
            </a:r>
            <a:r>
              <a:rPr sz="1800" dirty="0">
                <a:latin typeface="Times New Roman"/>
                <a:cs typeface="Times New Roman"/>
              </a:rPr>
              <a:t>т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30" dirty="0">
                <a:latin typeface="Times New Roman"/>
                <a:cs typeface="Times New Roman"/>
              </a:rPr>
              <a:t>т</a:t>
            </a:r>
            <a:r>
              <a:rPr sz="1800" dirty="0">
                <a:latin typeface="Times New Roman"/>
                <a:cs typeface="Times New Roman"/>
              </a:rPr>
              <a:t>р</a:t>
            </a:r>
            <a:r>
              <a:rPr sz="1800" spc="-45" dirty="0">
                <a:latin typeface="Times New Roman"/>
                <a:cs typeface="Times New Roman"/>
              </a:rPr>
              <a:t>а</a:t>
            </a:r>
            <a:r>
              <a:rPr sz="1800" dirty="0">
                <a:latin typeface="Times New Roman"/>
                <a:cs typeface="Times New Roman"/>
              </a:rPr>
              <a:t>т</a:t>
            </a:r>
            <a:r>
              <a:rPr sz="1800" spc="5" dirty="0">
                <a:latin typeface="Times New Roman"/>
                <a:cs typeface="Times New Roman"/>
              </a:rPr>
              <a:t>е</a:t>
            </a:r>
            <a:r>
              <a:rPr sz="1800" dirty="0">
                <a:latin typeface="Times New Roman"/>
                <a:cs typeface="Times New Roman"/>
              </a:rPr>
              <a:t>гию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разви</a:t>
            </a:r>
            <a:r>
              <a:rPr sz="1800" spc="5" dirty="0">
                <a:latin typeface="Times New Roman"/>
                <a:cs typeface="Times New Roman"/>
              </a:rPr>
              <a:t>т</a:t>
            </a:r>
            <a:r>
              <a:rPr sz="1800" dirty="0">
                <a:latin typeface="Times New Roman"/>
                <a:cs typeface="Times New Roman"/>
              </a:rPr>
              <a:t>ия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20" dirty="0">
                <a:latin typeface="Times New Roman"/>
                <a:cs typeface="Times New Roman"/>
              </a:rPr>
              <a:t>у</a:t>
            </a:r>
            <a:r>
              <a:rPr sz="1800" spc="-10" dirty="0">
                <a:latin typeface="Times New Roman"/>
                <a:cs typeface="Times New Roman"/>
              </a:rPr>
              <a:t>ч</a:t>
            </a:r>
            <a:r>
              <a:rPr sz="1800" dirty="0">
                <a:latin typeface="Times New Roman"/>
                <a:cs typeface="Times New Roman"/>
              </a:rPr>
              <a:t>ре</a:t>
            </a:r>
            <a:r>
              <a:rPr sz="1800" spc="5" dirty="0">
                <a:latin typeface="Times New Roman"/>
                <a:cs typeface="Times New Roman"/>
              </a:rPr>
              <a:t>ж</a:t>
            </a:r>
            <a:r>
              <a:rPr sz="1800" dirty="0">
                <a:latin typeface="Times New Roman"/>
                <a:cs typeface="Times New Roman"/>
              </a:rPr>
              <a:t>ден</a:t>
            </a:r>
            <a:r>
              <a:rPr sz="1800" spc="-10" dirty="0">
                <a:latin typeface="Times New Roman"/>
                <a:cs typeface="Times New Roman"/>
              </a:rPr>
              <a:t>и</a:t>
            </a:r>
            <a:r>
              <a:rPr sz="1800" dirty="0">
                <a:latin typeface="Times New Roman"/>
                <a:cs typeface="Times New Roman"/>
              </a:rPr>
              <a:t>я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 </a:t>
            </a:r>
            <a:r>
              <a:rPr sz="1800" spc="-20" dirty="0">
                <a:latin typeface="Times New Roman"/>
                <a:cs typeface="Times New Roman"/>
              </a:rPr>
              <a:t>к</a:t>
            </a:r>
            <a:r>
              <a:rPr sz="1800" spc="-70" dirty="0">
                <a:latin typeface="Times New Roman"/>
                <a:cs typeface="Times New Roman"/>
              </a:rPr>
              <a:t>а</a:t>
            </a:r>
            <a:r>
              <a:rPr sz="1800" spc="-10" dirty="0">
                <a:latin typeface="Times New Roman"/>
                <a:cs typeface="Times New Roman"/>
              </a:rPr>
              <a:t>ч</a:t>
            </a:r>
            <a:r>
              <a:rPr sz="1800" spc="50" dirty="0">
                <a:latin typeface="Times New Roman"/>
                <a:cs typeface="Times New Roman"/>
              </a:rPr>
              <a:t>е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5" dirty="0">
                <a:latin typeface="Times New Roman"/>
                <a:cs typeface="Times New Roman"/>
              </a:rPr>
              <a:t>т</a:t>
            </a:r>
            <a:r>
              <a:rPr sz="1800" spc="-10" dirty="0">
                <a:latin typeface="Times New Roman"/>
                <a:cs typeface="Times New Roman"/>
              </a:rPr>
              <a:t>в</a:t>
            </a:r>
            <a:r>
              <a:rPr sz="1800" dirty="0">
                <a:latin typeface="Times New Roman"/>
                <a:cs typeface="Times New Roman"/>
              </a:rPr>
              <a:t>о </a:t>
            </a:r>
            <a:r>
              <a:rPr sz="1800">
                <a:latin typeface="Times New Roman"/>
                <a:cs typeface="Times New Roman"/>
              </a:rPr>
              <a:t>пр</a:t>
            </a:r>
            <a:r>
              <a:rPr sz="1800" spc="-25">
                <a:latin typeface="Times New Roman"/>
                <a:cs typeface="Times New Roman"/>
              </a:rPr>
              <a:t>е</a:t>
            </a:r>
            <a:r>
              <a:rPr sz="1800">
                <a:latin typeface="Times New Roman"/>
                <a:cs typeface="Times New Roman"/>
              </a:rPr>
              <a:t>д</a:t>
            </a:r>
            <a:r>
              <a:rPr sz="1800" spc="40">
                <a:latin typeface="Times New Roman"/>
                <a:cs typeface="Times New Roman"/>
              </a:rPr>
              <a:t>о</a:t>
            </a:r>
            <a:r>
              <a:rPr sz="1800">
                <a:latin typeface="Times New Roman"/>
                <a:cs typeface="Times New Roman"/>
              </a:rPr>
              <a:t>с</a:t>
            </a:r>
            <a:r>
              <a:rPr sz="1800" spc="30">
                <a:latin typeface="Times New Roman"/>
                <a:cs typeface="Times New Roman"/>
              </a:rPr>
              <a:t>т</a:t>
            </a:r>
            <a:r>
              <a:rPr sz="1800">
                <a:latin typeface="Times New Roman"/>
                <a:cs typeface="Times New Roman"/>
              </a:rPr>
              <a:t>а</a:t>
            </a:r>
            <a:r>
              <a:rPr sz="1800" spc="-20">
                <a:latin typeface="Times New Roman"/>
                <a:cs typeface="Times New Roman"/>
              </a:rPr>
              <a:t>в</a:t>
            </a:r>
            <a:r>
              <a:rPr sz="1800">
                <a:latin typeface="Times New Roman"/>
                <a:cs typeface="Times New Roman"/>
              </a:rPr>
              <a:t>ля</a:t>
            </a:r>
            <a:r>
              <a:rPr sz="1800" spc="5">
                <a:latin typeface="Times New Roman"/>
                <a:cs typeface="Times New Roman"/>
              </a:rPr>
              <a:t>е</a:t>
            </a:r>
            <a:r>
              <a:rPr sz="1800">
                <a:latin typeface="Times New Roman"/>
                <a:cs typeface="Times New Roman"/>
              </a:rPr>
              <a:t>мых</a:t>
            </a:r>
            <a:r>
              <a:rPr sz="1800" spc="-30">
                <a:latin typeface="Times New Roman"/>
                <a:cs typeface="Times New Roman"/>
              </a:rPr>
              <a:t> </a:t>
            </a:r>
            <a:r>
              <a:rPr sz="1800" spc="20" smtClean="0">
                <a:latin typeface="Times New Roman"/>
                <a:cs typeface="Times New Roman"/>
              </a:rPr>
              <a:t>у</a:t>
            </a:r>
            <a:r>
              <a:rPr sz="1800" smtClean="0">
                <a:latin typeface="Times New Roman"/>
                <a:cs typeface="Times New Roman"/>
              </a:rPr>
              <a:t>с</a:t>
            </a:r>
            <a:r>
              <a:rPr sz="1800" spc="5" smtClean="0">
                <a:latin typeface="Times New Roman"/>
                <a:cs typeface="Times New Roman"/>
              </a:rPr>
              <a:t>л</a:t>
            </a:r>
            <a:r>
              <a:rPr sz="1800" spc="10" smtClean="0">
                <a:latin typeface="Times New Roman"/>
                <a:cs typeface="Times New Roman"/>
              </a:rPr>
              <a:t>у</a:t>
            </a:r>
            <a:r>
              <a:rPr sz="1800" smtClean="0">
                <a:latin typeface="Times New Roman"/>
                <a:cs typeface="Times New Roman"/>
              </a:rPr>
              <a:t>г</a:t>
            </a:r>
            <a:r>
              <a:rPr lang="ru-RU" sz="1800" dirty="0" smtClean="0">
                <a:latin typeface="Times New Roman"/>
                <a:cs typeface="Times New Roman"/>
              </a:rPr>
              <a:t>.Утверждена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КОНЦЕПЦИЯ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региональной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системы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оценки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качества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дошкольного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образования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Пермском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крае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2024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Утвержден </a:t>
            </a:r>
            <a:r>
              <a:rPr lang="ru-RU" dirty="0" smtClean="0"/>
              <a:t>План мероприятий («дорожная карта»)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на муниципальном уровне  по реализации  Концепции</a:t>
            </a:r>
          </a:p>
          <a:p>
            <a:pPr marL="87630" marR="222885" indent="685800"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977640" y="4751832"/>
            <a:ext cx="5023104" cy="14462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90999" y="5638800"/>
            <a:ext cx="4861559" cy="5654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24884" y="5257800"/>
            <a:ext cx="4928870" cy="873379"/>
          </a:xfrm>
          <a:custGeom>
            <a:avLst/>
            <a:gdLst/>
            <a:ahLst/>
            <a:cxnLst/>
            <a:rect l="l" t="t" r="r" b="b"/>
            <a:pathLst>
              <a:path w="4928870" h="1351914">
                <a:moveTo>
                  <a:pt x="0" y="1351788"/>
                </a:moveTo>
                <a:lnTo>
                  <a:pt x="4928616" y="1351788"/>
                </a:lnTo>
                <a:lnTo>
                  <a:pt x="4928616" y="0"/>
                </a:lnTo>
                <a:lnTo>
                  <a:pt x="0" y="0"/>
                </a:lnTo>
                <a:lnTo>
                  <a:pt x="0" y="13517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886200" y="4953000"/>
            <a:ext cx="5067554" cy="276999"/>
          </a:xfrm>
          <a:prstGeom prst="rect">
            <a:avLst/>
          </a:prstGeom>
          <a:solidFill>
            <a:srgbClr val="FFFFFF"/>
          </a:solidFill>
          <a:ln w="9144">
            <a:solidFill>
              <a:srgbClr val="497DBA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725">
              <a:lnSpc>
                <a:spcPct val="100000"/>
              </a:lnSpc>
            </a:pPr>
            <a:r>
              <a:rPr sz="1800" b="1" u="heavy" spc="-4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u="heavy" spc="-245" dirty="0">
                <a:solidFill>
                  <a:srgbClr val="FF0000"/>
                </a:solidFill>
                <a:latin typeface="Times New Roman"/>
                <a:cs typeface="Times New Roman"/>
              </a:rPr>
              <a:t>У</a:t>
            </a:r>
            <a:r>
              <a:rPr sz="1800" b="1" u="heavy" dirty="0">
                <a:solidFill>
                  <a:srgbClr val="FF0000"/>
                </a:solidFill>
                <a:latin typeface="Times New Roman"/>
                <a:cs typeface="Times New Roman"/>
              </a:rPr>
              <a:t>ЛУЧШЕН</a:t>
            </a:r>
            <a:r>
              <a:rPr sz="1800" b="1" u="heavy" spc="-4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u="heavy" dirty="0">
                <a:solidFill>
                  <a:srgbClr val="FF0000"/>
                </a:solidFill>
                <a:latin typeface="Times New Roman"/>
                <a:cs typeface="Times New Roman"/>
              </a:rPr>
              <a:t>ИЕ У</a:t>
            </a:r>
            <a:r>
              <a:rPr sz="1800" b="1" u="heavy" spc="-60" dirty="0">
                <a:solidFill>
                  <a:srgbClr val="FF0000"/>
                </a:solidFill>
                <a:latin typeface="Times New Roman"/>
                <a:cs typeface="Times New Roman"/>
              </a:rPr>
              <a:t>С</a:t>
            </a:r>
            <a:r>
              <a:rPr sz="1800" b="1" u="heavy" dirty="0">
                <a:solidFill>
                  <a:srgbClr val="FF0000"/>
                </a:solidFill>
                <a:latin typeface="Times New Roman"/>
                <a:cs typeface="Times New Roman"/>
              </a:rPr>
              <a:t>ЛО</a:t>
            </a:r>
            <a:r>
              <a:rPr sz="1800" b="1" u="heavy" spc="-4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u="heavy">
                <a:solidFill>
                  <a:srgbClr val="FF0000"/>
                </a:solidFill>
                <a:latin typeface="Times New Roman"/>
                <a:cs typeface="Times New Roman"/>
              </a:rPr>
              <a:t>ВИЙ 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spc="-15" dirty="0" smtClean="0">
                <a:solidFill>
                  <a:srgbClr val="C00000"/>
                </a:solidFill>
                <a:latin typeface="Calibri"/>
                <a:cs typeface="Calibri"/>
              </a:rPr>
              <a:t>Активные</a:t>
            </a:r>
            <a:r>
              <a:rPr lang="ru-RU" b="1" spc="2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ru-RU" b="1" spc="-15" dirty="0" smtClean="0">
                <a:solidFill>
                  <a:srgbClr val="C00000"/>
                </a:solidFill>
                <a:latin typeface="Calibri"/>
                <a:cs typeface="Calibri"/>
              </a:rPr>
              <a:t>участники</a:t>
            </a:r>
            <a:r>
              <a:rPr lang="ru-RU" dirty="0" smtClean="0">
                <a:latin typeface="Calibri"/>
                <a:cs typeface="Calibri"/>
              </a:rPr>
              <a:t/>
            </a:r>
            <a:br>
              <a:rPr lang="ru-RU" dirty="0" smtClean="0">
                <a:latin typeface="Calibri"/>
                <a:cs typeface="Calibri"/>
              </a:rPr>
            </a:br>
            <a:endParaRPr lang="ru-RU" dirty="0"/>
          </a:p>
        </p:txBody>
      </p:sp>
      <p:sp>
        <p:nvSpPr>
          <p:cNvPr id="11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endParaRPr lang="ru-RU" sz="2800" b="1" i="1" dirty="0"/>
          </a:p>
          <a:p>
            <a:pPr algn="ctr">
              <a:spcBef>
                <a:spcPts val="0"/>
              </a:spcBef>
              <a:buNone/>
            </a:pPr>
            <a:endParaRPr lang="ru-RU" sz="1400" b="1" i="1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85720" y="714355"/>
          <a:ext cx="8358245" cy="60677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1285"/>
                <a:gridCol w="1435566"/>
                <a:gridCol w="924415"/>
                <a:gridCol w="629278"/>
                <a:gridCol w="3087701"/>
              </a:tblGrid>
              <a:tr h="646746">
                <a:tc>
                  <a:txBody>
                    <a:bodyPr/>
                    <a:lstStyle/>
                    <a:p>
                      <a:pPr marL="163830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Ме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оп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иятия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27355" marR="78105" indent="-341630">
                        <a:lnSpc>
                          <a:spcPct val="62500"/>
                        </a:lnSpc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ча</a:t>
                      </a:r>
                      <a:r>
                        <a:rPr sz="1800" b="1" spc="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spc="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ик 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</a:pPr>
                      <a:r>
                        <a:rPr sz="1800" b="1" spc="-4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ОО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21945">
                        <a:lnSpc>
                          <a:spcPct val="100000"/>
                        </a:lnSpc>
                      </a:pPr>
                      <a:r>
                        <a:rPr sz="1800" b="1" spc="-13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ер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ии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185858">
                <a:tc>
                  <a:txBody>
                    <a:bodyPr/>
                    <a:lstStyle/>
                    <a:p>
                      <a:pPr marL="50165" marR="323850">
                        <a:lnSpc>
                          <a:spcPct val="625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Краев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я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онф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ренция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0165" marR="363220">
                        <a:lnSpc>
                          <a:spcPct val="625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«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мный ребен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к» пл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щад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по финансовой грам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тно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ти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300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0800" marR="43180">
                        <a:lnSpc>
                          <a:spcPct val="625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Бере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ники,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Лыс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ва, Пермь, 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Черн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шинский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679544">
                <a:tc>
                  <a:txBody>
                    <a:bodyPr/>
                    <a:lstStyle/>
                    <a:p>
                      <a:pPr marL="50165" marR="119380">
                        <a:lnSpc>
                          <a:spcPct val="625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Краевой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онкурс м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ди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ч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ких</a:t>
                      </a:r>
                      <a:r>
                        <a:rPr sz="18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 дидак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ич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ских по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обий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по финансовой грам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тно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ти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382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145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29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0800" marR="161290">
                        <a:lnSpc>
                          <a:spcPct val="62500"/>
                        </a:lnSpc>
                      </a:pPr>
                      <a:r>
                        <a:rPr sz="18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Поб</a:t>
                      </a:r>
                      <a:r>
                        <a:rPr sz="1800" b="1" spc="-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spc="-1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b="1" spc="-1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b="1" spc="-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ли</a:t>
                      </a:r>
                      <a:r>
                        <a:rPr sz="1800" b="1" spc="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и п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р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изеры:</a:t>
                      </a:r>
                      <a:r>
                        <a:rPr sz="1800" b="1" spc="1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Бере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ники, В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рещ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гинский, </a:t>
                      </a:r>
                      <a:r>
                        <a:rPr sz="1800" b="1" spc="-114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аинский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Ил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инский, 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дым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арский, Лыс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венский, Оси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ский,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Перм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, С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ли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амский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0800" marR="151765">
                        <a:lnSpc>
                          <a:spcPct val="62500"/>
                        </a:lnSpc>
                      </a:pPr>
                      <a:r>
                        <a:rPr sz="18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Не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п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р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иняли</a:t>
                      </a:r>
                      <a:r>
                        <a:rPr sz="1800" b="1" spc="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уча</a:t>
                      </a:r>
                      <a:r>
                        <a:rPr sz="1800" b="1" spc="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ти</a:t>
                      </a:r>
                      <a:r>
                        <a:rPr sz="1800" b="1" spc="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: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Бере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овский, Б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льш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со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новски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й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1800" spc="-114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мячи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ский,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ловский,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1800" spc="-1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О Зве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дный, Красно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амский, 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дин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кий,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Че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дынь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1452028">
                <a:tc>
                  <a:txBody>
                    <a:bodyPr/>
                    <a:lstStyle/>
                    <a:p>
                      <a:pPr marL="50165" marR="257810">
                        <a:lnSpc>
                          <a:spcPct val="625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Краевой м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ди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ч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кий э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ре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с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0165" marR="351790">
                        <a:lnSpc>
                          <a:spcPct val="625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«Форми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уе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м финансо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ую грам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тно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ть с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де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ства»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150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78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18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173990">
                        <a:lnSpc>
                          <a:spcPct val="625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Бере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ники,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14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убаха,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обрянский, Ил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инский Красновишерский, Ки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л,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ч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ев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ский, 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гурский, 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дым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арский, Лы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ва,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Октябр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кий, Оси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ский,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ч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ерский, Пермь,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ли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амский, Чай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овский, Черн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шинский, Ч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совс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ой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5"/>
          <p:cNvSpPr>
            <a:spLocks noGrp="1"/>
          </p:cNvSpPr>
          <p:nvPr>
            <p:ph idx="1"/>
          </p:nvPr>
        </p:nvSpPr>
        <p:spPr>
          <a:xfrm>
            <a:off x="395536" y="836712"/>
            <a:ext cx="8424936" cy="532859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endParaRPr lang="ru-RU" sz="2800" b="1" i="1" dirty="0"/>
          </a:p>
          <a:p>
            <a:pPr algn="ctr">
              <a:spcBef>
                <a:spcPts val="0"/>
              </a:spcBef>
              <a:buNone/>
            </a:pPr>
            <a:endParaRPr lang="ru-RU" sz="1400" b="1" i="1" dirty="0"/>
          </a:p>
        </p:txBody>
      </p:sp>
      <p:sp>
        <p:nvSpPr>
          <p:cNvPr id="4" name="object 3"/>
          <p:cNvSpPr txBox="1"/>
          <p:nvPr/>
        </p:nvSpPr>
        <p:spPr>
          <a:xfrm>
            <a:off x="642910" y="785794"/>
            <a:ext cx="816790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09700" algn="ctr">
              <a:lnSpc>
                <a:spcPct val="100000"/>
              </a:lnSpc>
            </a:pPr>
            <a:r>
              <a:rPr sz="2800" b="1" spc="-155" dirty="0">
                <a:solidFill>
                  <a:srgbClr val="001F5F"/>
                </a:solidFill>
                <a:latin typeface="Calibri"/>
                <a:cs typeface="Calibri"/>
              </a:rPr>
              <a:t>Т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хни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ч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ес</a:t>
            </a:r>
            <a:r>
              <a:rPr sz="2800" b="1" spc="-30" dirty="0">
                <a:solidFill>
                  <a:srgbClr val="001F5F"/>
                </a:solidFill>
                <a:latin typeface="Calibri"/>
                <a:cs typeface="Calibri"/>
              </a:rPr>
              <a:t>к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ое</a:t>
            </a:r>
            <a:r>
              <a:rPr sz="2800" b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тво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р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чест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о</a:t>
            </a:r>
            <a:r>
              <a:rPr sz="2800" b="1">
                <a:solidFill>
                  <a:srgbClr val="001F5F"/>
                </a:solidFill>
                <a:latin typeface="Calibri"/>
                <a:cs typeface="Calibri"/>
              </a:rPr>
              <a:t>, </a:t>
            </a:r>
            <a:endParaRPr lang="ru-RU" sz="2800" b="1" dirty="0" smtClean="0">
              <a:solidFill>
                <a:srgbClr val="001F5F"/>
              </a:solidFill>
              <a:latin typeface="Calibri"/>
              <a:cs typeface="Calibri"/>
            </a:endParaRPr>
          </a:p>
          <a:p>
            <a:pPr marL="12700" marR="5080" indent="1409700" algn="ctr">
              <a:lnSpc>
                <a:spcPct val="100000"/>
              </a:lnSpc>
            </a:pPr>
            <a:r>
              <a:rPr sz="2800" b="1" spc="-35" smtClean="0">
                <a:solidFill>
                  <a:srgbClr val="001F5F"/>
                </a:solidFill>
                <a:latin typeface="Calibri"/>
                <a:cs typeface="Calibri"/>
              </a:rPr>
              <a:t>к</a:t>
            </a:r>
            <a:r>
              <a:rPr sz="2800" b="1" smtClean="0">
                <a:solidFill>
                  <a:srgbClr val="001F5F"/>
                </a:solidFill>
                <a:latin typeface="Calibri"/>
                <a:cs typeface="Calibri"/>
              </a:rPr>
              <a:t>онст</a:t>
            </a:r>
            <a:r>
              <a:rPr sz="2800" b="1" spc="-20" smtClean="0">
                <a:solidFill>
                  <a:srgbClr val="001F5F"/>
                </a:solidFill>
                <a:latin typeface="Calibri"/>
                <a:cs typeface="Calibri"/>
              </a:rPr>
              <a:t>р</a:t>
            </a:r>
            <a:r>
              <a:rPr sz="2800" b="1" smtClean="0">
                <a:solidFill>
                  <a:srgbClr val="001F5F"/>
                </a:solidFill>
                <a:latin typeface="Calibri"/>
                <a:cs typeface="Calibri"/>
              </a:rPr>
              <a:t>уиров</a:t>
            </a:r>
            <a:r>
              <a:rPr sz="2800" b="1" spc="-10" smtClean="0">
                <a:solidFill>
                  <a:srgbClr val="001F5F"/>
                </a:solidFill>
                <a:latin typeface="Calibri"/>
                <a:cs typeface="Calibri"/>
              </a:rPr>
              <a:t>а</a:t>
            </a:r>
            <a:r>
              <a:rPr sz="2800" b="1" smtClean="0">
                <a:solidFill>
                  <a:srgbClr val="001F5F"/>
                </a:solidFill>
                <a:latin typeface="Calibri"/>
                <a:cs typeface="Calibri"/>
              </a:rPr>
              <a:t>ние</a:t>
            </a:r>
            <a:r>
              <a:rPr sz="2800" b="1" spc="-35" smtClean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>
                <a:solidFill>
                  <a:srgbClr val="001F5F"/>
                </a:solidFill>
                <a:latin typeface="Calibri"/>
                <a:cs typeface="Calibri"/>
              </a:rPr>
              <a:t>и</a:t>
            </a:r>
            <a:r>
              <a:rPr sz="2800" b="1" spc="-1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mtClean="0">
                <a:solidFill>
                  <a:srgbClr val="001F5F"/>
                </a:solidFill>
                <a:latin typeface="Calibri"/>
                <a:cs typeface="Calibri"/>
              </a:rPr>
              <a:t>ро</a:t>
            </a:r>
            <a:r>
              <a:rPr sz="2800" b="1" spc="5" smtClean="0">
                <a:solidFill>
                  <a:srgbClr val="001F5F"/>
                </a:solidFill>
                <a:latin typeface="Calibri"/>
                <a:cs typeface="Calibri"/>
              </a:rPr>
              <a:t>б</a:t>
            </a:r>
            <a:r>
              <a:rPr sz="2800" b="1" spc="-10" smtClean="0">
                <a:solidFill>
                  <a:srgbClr val="001F5F"/>
                </a:solidFill>
                <a:latin typeface="Calibri"/>
                <a:cs typeface="Calibri"/>
              </a:rPr>
              <a:t>о</a:t>
            </a:r>
            <a:r>
              <a:rPr sz="2800" b="1" spc="-15" smtClean="0">
                <a:solidFill>
                  <a:srgbClr val="001F5F"/>
                </a:solidFill>
                <a:latin typeface="Calibri"/>
                <a:cs typeface="Calibri"/>
              </a:rPr>
              <a:t>т</a:t>
            </a:r>
            <a:r>
              <a:rPr sz="2800" b="1" spc="-10" smtClean="0">
                <a:solidFill>
                  <a:srgbClr val="001F5F"/>
                </a:solidFill>
                <a:latin typeface="Calibri"/>
                <a:cs typeface="Calibri"/>
              </a:rPr>
              <a:t>о</a:t>
            </a:r>
            <a:r>
              <a:rPr sz="2800" b="1" spc="-15" smtClean="0">
                <a:solidFill>
                  <a:srgbClr val="001F5F"/>
                </a:solidFill>
                <a:latin typeface="Calibri"/>
                <a:cs typeface="Calibri"/>
              </a:rPr>
              <a:t>те</a:t>
            </a:r>
            <a:r>
              <a:rPr sz="2800" b="1" smtClean="0">
                <a:solidFill>
                  <a:srgbClr val="001F5F"/>
                </a:solidFill>
                <a:latin typeface="Calibri"/>
                <a:cs typeface="Calibri"/>
              </a:rPr>
              <a:t>хни</a:t>
            </a:r>
            <a:r>
              <a:rPr sz="2800" b="1" spc="-30" smtClean="0">
                <a:solidFill>
                  <a:srgbClr val="001F5F"/>
                </a:solidFill>
                <a:latin typeface="Calibri"/>
                <a:cs typeface="Calibri"/>
              </a:rPr>
              <a:t>к</a:t>
            </a:r>
            <a:r>
              <a:rPr sz="2800" b="1" smtClean="0">
                <a:solidFill>
                  <a:srgbClr val="001F5F"/>
                </a:solidFill>
                <a:latin typeface="Calibri"/>
                <a:cs typeface="Calibri"/>
              </a:rPr>
              <a:t>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500034" y="1714488"/>
            <a:ext cx="8001057" cy="41336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45"/>
              </a:lnSpc>
            </a:pP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П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Б</a:t>
            </a:r>
            <a:r>
              <a:rPr sz="2400" b="1" spc="-15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ДИТ</a:t>
            </a:r>
            <a:r>
              <a:rPr sz="2400" b="1" spc="-30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ЛИ!!!!</a:t>
            </a:r>
            <a:r>
              <a:rPr sz="2400" b="1" spc="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C00000"/>
                </a:solidFill>
                <a:latin typeface="Calibri"/>
                <a:cs typeface="Calibri"/>
              </a:rPr>
              <a:t>М</a:t>
            </a:r>
            <a:r>
              <a:rPr sz="2400" b="1" spc="-55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400" b="1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sz="2400" b="1" spc="-6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400" b="1">
                <a:solidFill>
                  <a:srgbClr val="C00000"/>
                </a:solidFill>
                <a:latin typeface="Calibri"/>
                <a:cs typeface="Calibri"/>
              </a:rPr>
              <a:t>ДЦ</a:t>
            </a:r>
            <a:r>
              <a:rPr sz="2400" b="1" spc="5">
                <a:solidFill>
                  <a:srgbClr val="C00000"/>
                </a:solidFill>
                <a:latin typeface="Calibri"/>
                <a:cs typeface="Calibri"/>
              </a:rPr>
              <a:t>Ы</a:t>
            </a:r>
            <a:r>
              <a:rPr sz="2400" b="1" smtClean="0">
                <a:solidFill>
                  <a:srgbClr val="C00000"/>
                </a:solidFill>
                <a:latin typeface="Calibri"/>
                <a:cs typeface="Calibri"/>
              </a:rPr>
              <a:t>!!!!</a:t>
            </a:r>
            <a:endParaRPr lang="ru-RU" sz="2400" b="1" dirty="0" smtClean="0">
              <a:solidFill>
                <a:srgbClr val="C00000"/>
              </a:solidFill>
              <a:latin typeface="Calibri"/>
              <a:cs typeface="Calibri"/>
            </a:endParaRPr>
          </a:p>
          <a:p>
            <a:pPr marL="12700">
              <a:lnSpc>
                <a:spcPts val="2045"/>
              </a:lnSpc>
            </a:pPr>
            <a:endParaRPr sz="2400">
              <a:latin typeface="Calibri"/>
              <a:cs typeface="Calibri"/>
            </a:endParaRPr>
          </a:p>
          <a:p>
            <a:pPr marL="12700">
              <a:lnSpc>
                <a:spcPts val="1935"/>
              </a:lnSpc>
            </a:pPr>
            <a:r>
              <a:rPr sz="2400" spc="-10" dirty="0">
                <a:latin typeface="Calibri"/>
                <a:cs typeface="Calibri"/>
              </a:rPr>
              <a:t>Де</a:t>
            </a:r>
            <a:r>
              <a:rPr sz="2400" spc="-15" dirty="0">
                <a:latin typeface="Calibri"/>
                <a:cs typeface="Calibri"/>
              </a:rPr>
              <a:t>т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кий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ад №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19,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sz="2400" spc="-75" dirty="0">
                <a:solidFill>
                  <a:srgbClr val="C00000"/>
                </a:solidFill>
                <a:latin typeface="Calibri"/>
                <a:cs typeface="Calibri"/>
              </a:rPr>
              <a:t>у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дым</a:t>
            </a:r>
            <a:r>
              <a:rPr sz="2400" spc="-30" dirty="0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арский</a:t>
            </a:r>
            <a:endParaRPr sz="2400">
              <a:latin typeface="Calibri"/>
              <a:cs typeface="Calibri"/>
            </a:endParaRPr>
          </a:p>
          <a:p>
            <a:pPr marL="12700" marR="487680">
              <a:lnSpc>
                <a:spcPct val="69400"/>
              </a:lnSpc>
              <a:spcBef>
                <a:spcPts val="545"/>
              </a:spcBef>
            </a:pPr>
            <a:r>
              <a:rPr sz="2000" spc="-15" dirty="0">
                <a:latin typeface="Calibri"/>
                <a:cs typeface="Calibri"/>
              </a:rPr>
              <a:t>Ц</a:t>
            </a:r>
            <a:r>
              <a:rPr sz="2000" dirty="0">
                <a:latin typeface="Calibri"/>
                <a:cs typeface="Calibri"/>
              </a:rPr>
              <a:t>ентр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развития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р</a:t>
            </a:r>
            <a:r>
              <a:rPr sz="2400" spc="5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чи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10" dirty="0">
                <a:latin typeface="Calibri"/>
                <a:cs typeface="Calibri"/>
              </a:rPr>
              <a:t>де</a:t>
            </a:r>
            <a:r>
              <a:rPr sz="2400" spc="-15" dirty="0">
                <a:latin typeface="Calibri"/>
                <a:cs typeface="Calibri"/>
              </a:rPr>
              <a:t>т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кий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ад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№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13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«С</a:t>
            </a:r>
            <a:r>
              <a:rPr sz="2400" spc="-3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лнеч</a:t>
            </a:r>
            <a:r>
              <a:rPr sz="2400" spc="-10" dirty="0">
                <a:latin typeface="Calibri"/>
                <a:cs typeface="Calibri"/>
              </a:rPr>
              <a:t>н</a:t>
            </a:r>
            <a:r>
              <a:rPr sz="2400" dirty="0">
                <a:latin typeface="Calibri"/>
                <a:cs typeface="Calibri"/>
              </a:rPr>
              <a:t>ы</a:t>
            </a:r>
            <a:r>
              <a:rPr sz="2400" spc="5" dirty="0">
                <a:latin typeface="Calibri"/>
                <a:cs typeface="Calibri"/>
              </a:rPr>
              <a:t>й</a:t>
            </a:r>
            <a:r>
              <a:rPr sz="2400" dirty="0">
                <a:latin typeface="Calibri"/>
                <a:cs typeface="Calibri"/>
              </a:rPr>
              <a:t>», 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400" spc="-40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ли</a:t>
            </a:r>
            <a:r>
              <a:rPr sz="2400" spc="-25" dirty="0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ам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кий</a:t>
            </a:r>
            <a:endParaRPr sz="2400">
              <a:latin typeface="Calibri"/>
              <a:cs typeface="Calibri"/>
            </a:endParaRPr>
          </a:p>
          <a:p>
            <a:pPr marL="12700" marR="198120">
              <a:lnSpc>
                <a:spcPts val="1930"/>
              </a:lnSpc>
              <a:spcBef>
                <a:spcPts val="25"/>
              </a:spcBef>
            </a:pPr>
            <a:r>
              <a:rPr sz="2400" dirty="0">
                <a:latin typeface="Calibri"/>
                <a:cs typeface="Calibri"/>
              </a:rPr>
              <a:t>Чёрмо</a:t>
            </a:r>
            <a:r>
              <a:rPr sz="2400" spc="-10" dirty="0">
                <a:latin typeface="Calibri"/>
                <a:cs typeface="Calibri"/>
              </a:rPr>
              <a:t>зс</a:t>
            </a:r>
            <a:r>
              <a:rPr sz="2400" spc="-20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ая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ш</a:t>
            </a:r>
            <a:r>
              <a:rPr sz="2400" spc="-25" dirty="0">
                <a:latin typeface="Calibri"/>
                <a:cs typeface="Calibri"/>
              </a:rPr>
              <a:t>к</a:t>
            </a:r>
            <a:r>
              <a:rPr sz="2400" spc="-40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ла,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/п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де</a:t>
            </a:r>
            <a:r>
              <a:rPr sz="2400" spc="-15" dirty="0">
                <a:latin typeface="Calibri"/>
                <a:cs typeface="Calibri"/>
              </a:rPr>
              <a:t>т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кий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ад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«</a:t>
            </a:r>
            <a:r>
              <a:rPr sz="2400" spc="-155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е</a:t>
            </a:r>
            <a:r>
              <a:rPr sz="2400" spc="5" dirty="0">
                <a:latin typeface="Calibri"/>
                <a:cs typeface="Calibri"/>
              </a:rPr>
              <a:t>р</a:t>
            </a:r>
            <a:r>
              <a:rPr sz="2400" spc="-10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м</a:t>
            </a:r>
            <a:r>
              <a:rPr sz="2400" spc="-10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к</a:t>
            </a:r>
            <a:r>
              <a:rPr sz="2400" spc="5" dirty="0">
                <a:latin typeface="Calibri"/>
                <a:cs typeface="Calibri"/>
              </a:rPr>
              <a:t>»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Иль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н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кий </a:t>
            </a:r>
            <a:r>
              <a:rPr sz="2400" spc="-15" dirty="0">
                <a:latin typeface="Calibri"/>
                <a:cs typeface="Calibri"/>
              </a:rPr>
              <a:t>Ц</a:t>
            </a:r>
            <a:r>
              <a:rPr sz="2400" dirty="0">
                <a:latin typeface="Calibri"/>
                <a:cs typeface="Calibri"/>
              </a:rPr>
              <a:t>ентр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развития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р</a:t>
            </a:r>
            <a:r>
              <a:rPr sz="2400" spc="5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бен</a:t>
            </a:r>
            <a:r>
              <a:rPr sz="2400" spc="-20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а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10" dirty="0">
                <a:latin typeface="Calibri"/>
                <a:cs typeface="Calibri"/>
              </a:rPr>
              <a:t>де</a:t>
            </a:r>
            <a:r>
              <a:rPr sz="2400" spc="-15" dirty="0">
                <a:latin typeface="Calibri"/>
                <a:cs typeface="Calibri"/>
              </a:rPr>
              <a:t>т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кий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ад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«</a:t>
            </a:r>
            <a:r>
              <a:rPr sz="2400" spc="5" dirty="0">
                <a:latin typeface="Calibri"/>
                <a:cs typeface="Calibri"/>
              </a:rPr>
              <a:t>Л</a:t>
            </a:r>
            <a:r>
              <a:rPr sz="2400" dirty="0">
                <a:latin typeface="Calibri"/>
                <a:cs typeface="Calibri"/>
              </a:rPr>
              <a:t>ира»,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400" spc="-1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400">
                <a:solidFill>
                  <a:srgbClr val="C00000"/>
                </a:solidFill>
                <a:latin typeface="Calibri"/>
                <a:cs typeface="Calibri"/>
              </a:rPr>
              <a:t>ин</a:t>
            </a:r>
            <a:r>
              <a:rPr sz="2400" spc="-15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400">
                <a:solidFill>
                  <a:srgbClr val="C00000"/>
                </a:solidFill>
                <a:latin typeface="Calibri"/>
                <a:cs typeface="Calibri"/>
              </a:rPr>
              <a:t>кий </a:t>
            </a:r>
            <a:endParaRPr lang="ru-RU" sz="2400" dirty="0" smtClean="0">
              <a:solidFill>
                <a:srgbClr val="C00000"/>
              </a:solidFill>
              <a:latin typeface="Calibri"/>
              <a:cs typeface="Calibri"/>
            </a:endParaRPr>
          </a:p>
          <a:p>
            <a:pPr marL="12700" marR="198120">
              <a:lnSpc>
                <a:spcPts val="1930"/>
              </a:lnSpc>
              <a:spcBef>
                <a:spcPts val="25"/>
              </a:spcBef>
            </a:pPr>
            <a:endParaRPr lang="ru-RU" sz="2400" b="1" spc="-14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marR="198120">
              <a:lnSpc>
                <a:spcPts val="1930"/>
              </a:lnSpc>
              <a:spcBef>
                <a:spcPts val="25"/>
              </a:spcBef>
            </a:pPr>
            <a:r>
              <a:rPr sz="2400" b="1" spc="-140" smtClean="0">
                <a:solidFill>
                  <a:srgbClr val="FF0000"/>
                </a:solidFill>
                <a:latin typeface="Calibri"/>
                <a:cs typeface="Calibri"/>
              </a:rPr>
              <a:t>Г</a:t>
            </a:r>
            <a:r>
              <a:rPr sz="2400" b="1" smtClean="0">
                <a:solidFill>
                  <a:srgbClr val="FF0000"/>
                </a:solidFill>
                <a:latin typeface="Calibri"/>
                <a:cs typeface="Calibri"/>
              </a:rPr>
              <a:t>айн</a:t>
            </a:r>
            <a:r>
              <a:rPr sz="2400" b="1" spc="-10" smtClean="0">
                <a:solidFill>
                  <a:srgbClr val="FF0000"/>
                </a:solidFill>
                <a:latin typeface="Calibri"/>
                <a:cs typeface="Calibri"/>
              </a:rPr>
              <a:t>с</a:t>
            </a:r>
            <a:r>
              <a:rPr sz="2400" b="1" spc="-20" smtClean="0">
                <a:solidFill>
                  <a:srgbClr val="FF0000"/>
                </a:solidFill>
                <a:latin typeface="Calibri"/>
                <a:cs typeface="Calibri"/>
              </a:rPr>
              <a:t>к</a:t>
            </a:r>
            <a:r>
              <a:rPr sz="2400" b="1" smtClean="0">
                <a:solidFill>
                  <a:srgbClr val="FF0000"/>
                </a:solidFill>
                <a:latin typeface="Calibri"/>
                <a:cs typeface="Calibri"/>
              </a:rPr>
              <a:t>ая</a:t>
            </a:r>
            <a:r>
              <a:rPr sz="2400" b="1" spc="15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ш</a:t>
            </a:r>
            <a:r>
              <a:rPr sz="2400" b="1" spc="-25" dirty="0">
                <a:solidFill>
                  <a:srgbClr val="FF0000"/>
                </a:solidFill>
                <a:latin typeface="Calibri"/>
                <a:cs typeface="Calibri"/>
              </a:rPr>
              <a:t>к</a:t>
            </a:r>
            <a:r>
              <a:rPr sz="2400" b="1" spc="-40" dirty="0">
                <a:solidFill>
                  <a:srgbClr val="FF0000"/>
                </a:solidFill>
                <a:latin typeface="Calibri"/>
                <a:cs typeface="Calibri"/>
              </a:rPr>
              <a:t>о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ла,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с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/п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де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т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с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кий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с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ад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FF0000"/>
                </a:solidFill>
                <a:latin typeface="Calibri"/>
                <a:cs typeface="Calibri"/>
              </a:rPr>
              <a:t>«</a:t>
            </a:r>
            <a:r>
              <a:rPr sz="2400" b="1" spc="-15" smtClean="0">
                <a:solidFill>
                  <a:srgbClr val="FF0000"/>
                </a:solidFill>
                <a:latin typeface="Calibri"/>
                <a:cs typeface="Calibri"/>
              </a:rPr>
              <a:t>К</a:t>
            </a:r>
            <a:r>
              <a:rPr sz="2400" b="1" smtClean="0">
                <a:solidFill>
                  <a:srgbClr val="FF0000"/>
                </a:solidFill>
                <a:latin typeface="Calibri"/>
                <a:cs typeface="Calibri"/>
              </a:rPr>
              <a:t>а</a:t>
            </a:r>
            <a:r>
              <a:rPr sz="2400" b="1" spc="-15" smtClean="0">
                <a:solidFill>
                  <a:srgbClr val="FF0000"/>
                </a:solidFill>
                <a:latin typeface="Calibri"/>
                <a:cs typeface="Calibri"/>
              </a:rPr>
              <a:t>м</a:t>
            </a:r>
            <a:r>
              <a:rPr sz="2400" b="1" smtClean="0">
                <a:solidFill>
                  <a:srgbClr val="FF0000"/>
                </a:solidFill>
                <a:latin typeface="Calibri"/>
                <a:cs typeface="Calibri"/>
              </a:rPr>
              <a:t>ушк</a:t>
            </a:r>
            <a:r>
              <a:rPr lang="ru-RU" sz="2400" b="1" dirty="0" smtClean="0">
                <a:solidFill>
                  <a:srgbClr val="FF0000"/>
                </a:solidFill>
                <a:latin typeface="Calibri"/>
                <a:cs typeface="Calibri"/>
              </a:rPr>
              <a:t>а</a:t>
            </a:r>
            <a:r>
              <a:rPr sz="2400" b="1" smtClean="0">
                <a:solidFill>
                  <a:srgbClr val="FF0000"/>
                </a:solidFill>
                <a:latin typeface="Calibri"/>
                <a:cs typeface="Calibri"/>
              </a:rPr>
              <a:t>»</a:t>
            </a:r>
            <a:endParaRPr lang="ru-RU" sz="24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marR="198120">
              <a:lnSpc>
                <a:spcPts val="1930"/>
              </a:lnSpc>
              <a:spcBef>
                <a:spcPts val="25"/>
              </a:spcBef>
            </a:pPr>
            <a:endParaRPr sz="2400" b="1">
              <a:solidFill>
                <a:srgbClr val="FF0000"/>
              </a:solidFill>
              <a:latin typeface="Calibri"/>
              <a:cs typeface="Calibri"/>
            </a:endParaRPr>
          </a:p>
          <a:p>
            <a:pPr marL="12700">
              <a:lnSpc>
                <a:spcPts val="1575"/>
              </a:lnSpc>
            </a:pP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Верещаги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нс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кий</a:t>
            </a:r>
            <a:r>
              <a:rPr sz="2400" spc="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обра</a:t>
            </a:r>
            <a:r>
              <a:rPr sz="2400" spc="-10" dirty="0">
                <a:latin typeface="Calibri"/>
                <a:cs typeface="Calibri"/>
              </a:rPr>
              <a:t>з</a:t>
            </a:r>
            <a:r>
              <a:rPr sz="2400" dirty="0">
                <a:latin typeface="Calibri"/>
                <a:cs typeface="Calibri"/>
              </a:rPr>
              <a:t>ова</a:t>
            </a:r>
            <a:r>
              <a:rPr sz="2400" spc="-15" dirty="0">
                <a:latin typeface="Calibri"/>
                <a:cs typeface="Calibri"/>
              </a:rPr>
              <a:t>т</a:t>
            </a:r>
            <a:r>
              <a:rPr sz="2400" spc="-25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ль</a:t>
            </a:r>
            <a:r>
              <a:rPr sz="2400" spc="-10" dirty="0">
                <a:latin typeface="Calibri"/>
                <a:cs typeface="Calibri"/>
              </a:rPr>
              <a:t>н</a:t>
            </a:r>
            <a:r>
              <a:rPr sz="2400" dirty="0">
                <a:latin typeface="Calibri"/>
                <a:cs typeface="Calibri"/>
              </a:rPr>
              <a:t>ый </a:t>
            </a:r>
            <a:r>
              <a:rPr sz="2400" spc="-25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о</a:t>
            </a:r>
            <a:r>
              <a:rPr sz="2400" spc="-10" dirty="0">
                <a:latin typeface="Calibri"/>
                <a:cs typeface="Calibri"/>
              </a:rPr>
              <a:t>м</a:t>
            </a:r>
            <a:r>
              <a:rPr sz="2400" dirty="0">
                <a:latin typeface="Calibri"/>
                <a:cs typeface="Calibri"/>
              </a:rPr>
              <a:t>пле</a:t>
            </a:r>
            <a:r>
              <a:rPr sz="2400" spc="-20" dirty="0">
                <a:latin typeface="Calibri"/>
                <a:cs typeface="Calibri"/>
              </a:rPr>
              <a:t>к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, 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/п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де</a:t>
            </a:r>
            <a:r>
              <a:rPr sz="2400" spc="-15" dirty="0">
                <a:latin typeface="Calibri"/>
                <a:cs typeface="Calibri"/>
              </a:rPr>
              <a:t>т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кий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ад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1714"/>
              </a:lnSpc>
            </a:pPr>
            <a:r>
              <a:rPr sz="2400" dirty="0">
                <a:latin typeface="Calibri"/>
                <a:cs typeface="Calibri"/>
              </a:rPr>
              <a:t>№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1,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орп</a:t>
            </a:r>
            <a:r>
              <a:rPr sz="2400" spc="-15" dirty="0">
                <a:latin typeface="Calibri"/>
                <a:cs typeface="Calibri"/>
              </a:rPr>
              <a:t>у</a:t>
            </a:r>
            <a:r>
              <a:rPr sz="2400" dirty="0">
                <a:latin typeface="Calibri"/>
                <a:cs typeface="Calibri"/>
              </a:rPr>
              <a:t>с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</a:t>
            </a:r>
            <a:endParaRPr sz="2400">
              <a:latin typeface="Calibri"/>
              <a:cs typeface="Calibri"/>
            </a:endParaRPr>
          </a:p>
          <a:p>
            <a:pPr marL="12700" marR="167005">
              <a:lnSpc>
                <a:spcPts val="1930"/>
              </a:lnSpc>
              <a:spcBef>
                <a:spcPts val="140"/>
              </a:spcBef>
            </a:pPr>
            <a:r>
              <a:rPr sz="2400" spc="-15" dirty="0">
                <a:latin typeface="Calibri"/>
                <a:cs typeface="Calibri"/>
              </a:rPr>
              <a:t>Ц</a:t>
            </a:r>
            <a:r>
              <a:rPr sz="2400" dirty="0">
                <a:latin typeface="Calibri"/>
                <a:cs typeface="Calibri"/>
              </a:rPr>
              <a:t>ентр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развития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р</a:t>
            </a:r>
            <a:r>
              <a:rPr sz="2400" spc="5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бен</a:t>
            </a:r>
            <a:r>
              <a:rPr sz="2400" spc="-20" dirty="0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а</a:t>
            </a:r>
            <a:r>
              <a:rPr sz="24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– 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Де</a:t>
            </a:r>
            <a:r>
              <a:rPr sz="2400" spc="-15" dirty="0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кий</a:t>
            </a:r>
            <a:r>
              <a:rPr sz="24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ад</a:t>
            </a:r>
            <a:r>
              <a:rPr sz="24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№</a:t>
            </a:r>
            <a:r>
              <a:rPr sz="24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21,</a:t>
            </a:r>
            <a:r>
              <a:rPr sz="24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Лы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сь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венский 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Де</a:t>
            </a:r>
            <a:r>
              <a:rPr sz="2400" spc="-15" dirty="0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кий</a:t>
            </a:r>
            <a:r>
              <a:rPr sz="24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ад</a:t>
            </a:r>
            <a:r>
              <a:rPr sz="24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№</a:t>
            </a:r>
            <a:r>
              <a:rPr sz="24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68, </a:t>
            </a:r>
            <a:r>
              <a:rPr sz="2400" spc="-85" dirty="0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. </a:t>
            </a:r>
            <a:r>
              <a:rPr sz="2400" spc="5" dirty="0">
                <a:solidFill>
                  <a:srgbClr val="C00000"/>
                </a:solidFill>
                <a:latin typeface="Calibri"/>
                <a:cs typeface="Calibri"/>
              </a:rPr>
              <a:t>Б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2400" spc="5" dirty="0">
                <a:solidFill>
                  <a:srgbClr val="C00000"/>
                </a:solidFill>
                <a:latin typeface="Calibri"/>
                <a:cs typeface="Calibri"/>
              </a:rPr>
              <a:t>р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езн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ки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1575"/>
              </a:lnSpc>
            </a:pPr>
            <a:r>
              <a:rPr sz="2400" spc="-15" dirty="0">
                <a:latin typeface="Calibri"/>
                <a:cs typeface="Calibri"/>
              </a:rPr>
              <a:t>Ц</a:t>
            </a:r>
            <a:r>
              <a:rPr sz="2400" dirty="0">
                <a:latin typeface="Calibri"/>
                <a:cs typeface="Calibri"/>
              </a:rPr>
              <a:t>ентр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развития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р</a:t>
            </a:r>
            <a:r>
              <a:rPr sz="2400" spc="5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бен</a:t>
            </a:r>
            <a:r>
              <a:rPr sz="2400" spc="-20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а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- </a:t>
            </a:r>
            <a:r>
              <a:rPr sz="2400" spc="-10" dirty="0">
                <a:latin typeface="Calibri"/>
                <a:cs typeface="Calibri"/>
              </a:rPr>
              <a:t>де</a:t>
            </a:r>
            <a:r>
              <a:rPr sz="2400" spc="-15" dirty="0">
                <a:latin typeface="Calibri"/>
                <a:cs typeface="Calibri"/>
              </a:rPr>
              <a:t>т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кий сад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№ 162,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де</a:t>
            </a:r>
            <a:r>
              <a:rPr sz="2400" spc="-15" dirty="0">
                <a:latin typeface="Calibri"/>
                <a:cs typeface="Calibri"/>
              </a:rPr>
              <a:t>т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кий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ад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1830"/>
              </a:lnSpc>
            </a:pPr>
            <a:r>
              <a:rPr sz="2400" dirty="0">
                <a:latin typeface="Calibri"/>
                <a:cs typeface="Calibri"/>
              </a:rPr>
              <a:t>№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418, «</a:t>
            </a:r>
            <a:r>
              <a:rPr sz="2400" spc="-200" dirty="0">
                <a:latin typeface="Calibri"/>
                <a:cs typeface="Calibri"/>
              </a:rPr>
              <a:t>Г</a:t>
            </a:r>
            <a:r>
              <a:rPr sz="2400" dirty="0">
                <a:latin typeface="Calibri"/>
                <a:cs typeface="Calibri"/>
              </a:rPr>
              <a:t>ор</a:t>
            </a:r>
            <a:r>
              <a:rPr sz="2400" spc="-50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д мас</a:t>
            </a:r>
            <a:r>
              <a:rPr sz="2400" spc="-20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е</a:t>
            </a:r>
            <a:r>
              <a:rPr sz="2400" spc="5" dirty="0">
                <a:latin typeface="Calibri"/>
                <a:cs typeface="Calibri"/>
              </a:rPr>
              <a:t>р</a:t>
            </a:r>
            <a:r>
              <a:rPr sz="2400" dirty="0">
                <a:latin typeface="Calibri"/>
                <a:cs typeface="Calibri"/>
              </a:rPr>
              <a:t>ов»,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«</a:t>
            </a:r>
            <a:r>
              <a:rPr sz="2400" dirty="0">
                <a:latin typeface="Calibri"/>
                <a:cs typeface="Calibri"/>
              </a:rPr>
              <a:t>Ли</a:t>
            </a:r>
            <a:r>
              <a:rPr sz="2400" spc="-10" dirty="0">
                <a:latin typeface="Calibri"/>
                <a:cs typeface="Calibri"/>
              </a:rPr>
              <a:t>д</a:t>
            </a:r>
            <a:r>
              <a:rPr sz="2400" dirty="0">
                <a:latin typeface="Calibri"/>
                <a:cs typeface="Calibri"/>
              </a:rPr>
              <a:t>е</a:t>
            </a:r>
            <a:r>
              <a:rPr sz="2400" spc="5" dirty="0">
                <a:latin typeface="Calibri"/>
                <a:cs typeface="Calibri"/>
              </a:rPr>
              <a:t>р</a:t>
            </a:r>
            <a:r>
              <a:rPr sz="2400" dirty="0">
                <a:latin typeface="Calibri"/>
                <a:cs typeface="Calibri"/>
              </a:rPr>
              <a:t>»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85" dirty="0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. Пе</a:t>
            </a:r>
            <a:r>
              <a:rPr sz="2400" spc="5" dirty="0">
                <a:solidFill>
                  <a:srgbClr val="C00000"/>
                </a:solidFill>
                <a:latin typeface="Calibri"/>
                <a:cs typeface="Calibri"/>
              </a:rPr>
              <a:t>р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ми</a:t>
            </a:r>
            <a:endParaRPr sz="2400">
              <a:latin typeface="Calibri"/>
              <a:cs typeface="Calibri"/>
            </a:endParaRPr>
          </a:p>
          <a:p>
            <a:pPr marR="414655" algn="r">
              <a:lnSpc>
                <a:spcPct val="100000"/>
              </a:lnSpc>
              <a:spcBef>
                <a:spcPts val="505"/>
              </a:spcBef>
            </a:pPr>
            <a:r>
              <a:rPr sz="1050" spc="-10" dirty="0">
                <a:solidFill>
                  <a:srgbClr val="888888"/>
                </a:solidFill>
                <a:latin typeface="Calibri"/>
                <a:cs typeface="Calibri"/>
              </a:rPr>
              <a:t>30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РОБОТОТЕХНИКА  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4294967295"/>
          </p:nvPr>
        </p:nvGraphicFramePr>
        <p:xfrm>
          <a:off x="0" y="1142984"/>
          <a:ext cx="8072494" cy="5024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8736"/>
                <a:gridCol w="4883758"/>
              </a:tblGrid>
              <a:tr h="410767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</a:pP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Сезон</a:t>
                      </a:r>
                      <a:r>
                        <a:rPr sz="2400" b="1" spc="-25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2400" b="1" spc="-1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2400" b="1" spc="-1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9</a:t>
                      </a: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sz="2400" b="1" spc="-5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2020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935">
                        <a:lnSpc>
                          <a:spcPct val="100000"/>
                        </a:lnSpc>
                      </a:pP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b="1" spc="5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зон</a:t>
                      </a:r>
                      <a:r>
                        <a:rPr sz="2400" b="1" spc="-25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20</a:t>
                      </a:r>
                      <a:r>
                        <a:rPr sz="2400" b="1" spc="-5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2400" b="1" spc="-2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sz="2400" b="1" spc="-5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2021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0767">
                <a:tc gridSpan="2">
                  <a:txBody>
                    <a:bodyPr/>
                    <a:lstStyle/>
                    <a:p>
                      <a:pPr marL="1475740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100</a:t>
                      </a: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% </a:t>
                      </a:r>
                      <a:r>
                        <a:rPr sz="2400" b="1" spc="1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уча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е вс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х</a:t>
                      </a:r>
                      <a:r>
                        <a:rPr sz="2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рр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ор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й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10767">
                <a:tc gridSpan="2">
                  <a:txBody>
                    <a:bodyPr/>
                    <a:lstStyle/>
                    <a:p>
                      <a:pPr marL="1304925">
                        <a:lnSpc>
                          <a:spcPct val="100000"/>
                        </a:lnSpc>
                      </a:pP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2400" b="1" spc="-1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ля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йс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2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э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тапа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821533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</a:pP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2400" b="1" spc="-1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2400" spc="-7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.Пе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мь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</a:pP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2400" b="1" spc="-1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2400" spc="-7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.Пе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мь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62865">
                        <a:lnSpc>
                          <a:spcPct val="100000"/>
                        </a:lnSpc>
                      </a:pP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2400" b="1" spc="-1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ы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ьвен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й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0767">
                <a:tc gridSpan="2">
                  <a:txBody>
                    <a:bodyPr/>
                    <a:lstStyle/>
                    <a:p>
                      <a:pPr marL="1439545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9 –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лей</a:t>
                      </a:r>
                      <a:r>
                        <a:rPr sz="2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ае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2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э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тапа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464623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</a:pP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9</a:t>
                      </a:r>
                      <a:r>
                        <a:rPr sz="2400" b="1" spc="-1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2400" spc="-7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.Пе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мь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62230" marR="426084">
                        <a:lnSpc>
                          <a:spcPct val="100000"/>
                        </a:lnSpc>
                      </a:pP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2400" b="1" spc="-1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ы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вен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й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, Пе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й,</a:t>
                      </a:r>
                      <a:r>
                        <a:rPr sz="2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Чу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овс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ой </a:t>
                      </a: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2400" b="1" spc="-1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ун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рс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й, 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дым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рс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й,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62230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Ки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й,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Ос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ин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й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</a:pP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6</a:t>
                      </a:r>
                      <a:r>
                        <a:rPr sz="2400" b="1" spc="-1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2400" spc="-7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.Пе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мь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62865">
                        <a:lnSpc>
                          <a:spcPct val="100000"/>
                        </a:lnSpc>
                      </a:pP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2400" b="1" spc="-1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– Пе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й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62865">
                        <a:lnSpc>
                          <a:spcPct val="100000"/>
                        </a:lnSpc>
                      </a:pP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2400" b="1" spc="-1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ы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вен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й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62865" marR="337820">
                        <a:lnSpc>
                          <a:spcPct val="100000"/>
                        </a:lnSpc>
                      </a:pPr>
                      <a:r>
                        <a:rPr sz="2400" b="1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2400" b="1" spc="-1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2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– </a:t>
                      </a:r>
                      <a:r>
                        <a:rPr sz="3200" b="1" spc="-1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Г</a:t>
                      </a:r>
                      <a:r>
                        <a:rPr sz="32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айн</a:t>
                      </a:r>
                      <a:r>
                        <a:rPr sz="32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32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к</a:t>
                      </a:r>
                      <a:r>
                        <a:rPr sz="32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32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й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чевс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й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2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Ча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й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овс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й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, Чу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овс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ой,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Че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нуш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й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2726" y="1071546"/>
            <a:ext cx="2201274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2857496"/>
            <a:ext cx="1714544" cy="204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174" y="4492476"/>
            <a:ext cx="1928826" cy="2365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571472" y="1071546"/>
            <a:ext cx="8280920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Педагогические кадры. Какие они</a:t>
            </a:r>
            <a:r>
              <a:rPr lang="en-US" dirty="0" smtClean="0"/>
              <a:t>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5"/>
          <p:cNvSpPr>
            <a:spLocks noGrp="1"/>
          </p:cNvSpPr>
          <p:nvPr>
            <p:ph idx="1"/>
          </p:nvPr>
        </p:nvSpPr>
        <p:spPr>
          <a:xfrm>
            <a:off x="395536" y="1700808"/>
            <a:ext cx="8352928" cy="475252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1026" name="Picture 2" descr="https://mininuniver.ru/images/news/Newspreview/b5be1dce-7558-47c4-9cc1-26084b7e1ed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1714488"/>
            <a:ext cx="5352146" cy="4062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7554" y="300037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577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928670"/>
            <a:ext cx="7487122" cy="221457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Кадровое обеспечение</a:t>
            </a:r>
            <a:b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spc="50" dirty="0" smtClean="0">
                <a:ln w="11430"/>
              </a:rPr>
              <a:t>педагогических работников ОУ   - 259 </a:t>
            </a:r>
            <a:br>
              <a:rPr lang="ru-RU" sz="2800" spc="50" dirty="0" smtClean="0">
                <a:ln w="11430"/>
              </a:rPr>
            </a:br>
            <a:r>
              <a:rPr lang="ru-RU" sz="2800" spc="50" dirty="0" smtClean="0">
                <a:ln w="11430"/>
              </a:rPr>
              <a:t>учителей – 180</a:t>
            </a:r>
            <a:br>
              <a:rPr lang="ru-RU" sz="2800" spc="50" dirty="0" smtClean="0">
                <a:ln w="11430"/>
              </a:rPr>
            </a:br>
            <a:r>
              <a:rPr lang="ru-RU" sz="2800" spc="50" dirty="0" smtClean="0">
                <a:ln w="11430"/>
              </a:rPr>
              <a:t>воспитателей дошкольных групп – 51</a:t>
            </a:r>
            <a:r>
              <a:rPr lang="ru-RU" sz="2800" b="1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ru-RU" sz="2800" b="1" u="sng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образование:</a:t>
            </a:r>
            <a:br>
              <a:rPr lang="ru-RU" sz="2800" b="1" u="sng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высшее образование – 61,1 %;</a:t>
            </a:r>
            <a:br>
              <a:rPr lang="ru-RU" sz="2800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среднее профессиональное – 38,9 %;</a:t>
            </a:r>
            <a:br>
              <a:rPr lang="ru-RU" sz="2800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u="sng" spc="50" dirty="0" smtClean="0">
                <a:ln w="11430"/>
              </a:rPr>
              <a:t> </a:t>
            </a:r>
            <a:r>
              <a:rPr lang="ru-RU" sz="2800" spc="50" dirty="0" smtClean="0">
                <a:ln w="11430"/>
              </a:rPr>
              <a:t/>
            </a:r>
            <a:br>
              <a:rPr lang="ru-RU" sz="2800" spc="50" dirty="0" smtClean="0">
                <a:ln w="11430"/>
              </a:rPr>
            </a:br>
            <a:r>
              <a:rPr lang="ru-RU" sz="2800" spc="50" dirty="0" smtClean="0">
                <a:ln w="11430"/>
              </a:rPr>
              <a:t>   </a:t>
            </a:r>
            <a: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800" b="1" spc="50" dirty="0">
              <a:ln w="11430"/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80920" cy="77809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Кадровое обеспечение</a:t>
            </a: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5"/>
          <p:cNvSpPr>
            <a:spLocks noGrp="1"/>
          </p:cNvSpPr>
          <p:nvPr>
            <p:ph idx="1"/>
          </p:nvPr>
        </p:nvSpPr>
        <p:spPr>
          <a:xfrm>
            <a:off x="395536" y="1214422"/>
            <a:ext cx="8352928" cy="5238914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285860"/>
            <a:ext cx="76438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u="sng" spc="50" dirty="0" smtClean="0">
              <a:ln w="11430"/>
            </a:endParaRPr>
          </a:p>
          <a:p>
            <a:r>
              <a:rPr lang="ru-RU" sz="2800" b="1" u="sng" spc="50" dirty="0" smtClean="0">
                <a:ln w="11430"/>
              </a:rPr>
              <a:t>стаж работы:</a:t>
            </a:r>
            <a:br>
              <a:rPr lang="ru-RU" sz="2800" b="1" u="sng" spc="50" dirty="0" smtClean="0">
                <a:ln w="11430"/>
              </a:rPr>
            </a:br>
            <a:r>
              <a:rPr lang="ru-RU" sz="2800" spc="50" dirty="0" smtClean="0">
                <a:ln w="11430"/>
              </a:rPr>
              <a:t>20 лет и более – 61,1 %;</a:t>
            </a:r>
            <a:br>
              <a:rPr lang="ru-RU" sz="2800" spc="50" dirty="0" smtClean="0">
                <a:ln w="11430"/>
              </a:rPr>
            </a:br>
            <a:r>
              <a:rPr lang="ru-RU" sz="2800" spc="50" dirty="0" smtClean="0">
                <a:ln w="11430"/>
              </a:rPr>
              <a:t>до 3-х лет -  3,9 %;</a:t>
            </a:r>
            <a:br>
              <a:rPr lang="ru-RU" sz="2800" spc="50" dirty="0" smtClean="0">
                <a:ln w="11430"/>
              </a:rPr>
            </a:br>
            <a:r>
              <a:rPr lang="ru-RU" sz="2800" b="1" u="sng" spc="50" dirty="0" smtClean="0">
                <a:ln w="11430"/>
              </a:rPr>
              <a:t>возрастной состав:</a:t>
            </a:r>
            <a:br>
              <a:rPr lang="ru-RU" sz="2800" b="1" u="sng" spc="50" dirty="0" smtClean="0">
                <a:ln w="11430"/>
              </a:rPr>
            </a:br>
            <a:r>
              <a:rPr lang="ru-RU" sz="2800" spc="50" dirty="0" smtClean="0">
                <a:ln w="11430"/>
              </a:rPr>
              <a:t>до 35 лет (включительно) -17,1 %;</a:t>
            </a:r>
            <a:br>
              <a:rPr lang="ru-RU" sz="2800" spc="50" dirty="0" smtClean="0">
                <a:ln w="11430"/>
              </a:rPr>
            </a:br>
            <a:r>
              <a:rPr lang="ru-RU" sz="2800" spc="50" dirty="0" smtClean="0">
                <a:ln w="11430"/>
              </a:rPr>
              <a:t>от 36 до 45 лет – 7,8 %;</a:t>
            </a:r>
            <a:br>
              <a:rPr lang="ru-RU" sz="2800" spc="50" dirty="0" smtClean="0">
                <a:ln w="11430"/>
              </a:rPr>
            </a:br>
            <a:r>
              <a:rPr lang="ru-RU" sz="2800" spc="50" dirty="0" err="1" smtClean="0">
                <a:ln w="11430"/>
              </a:rPr>
              <a:t>предпенсионного</a:t>
            </a:r>
            <a:r>
              <a:rPr lang="ru-RU" sz="2800" spc="50" dirty="0" smtClean="0">
                <a:ln w="11430"/>
              </a:rPr>
              <a:t> возраста (от 45 до 49 лет) – 14,0%; </a:t>
            </a:r>
            <a:br>
              <a:rPr lang="ru-RU" sz="2800" spc="50" dirty="0" smtClean="0">
                <a:ln w="11430"/>
              </a:rPr>
            </a:br>
            <a:r>
              <a:rPr lang="ru-RU" sz="2800" spc="50" dirty="0" smtClean="0">
                <a:ln w="11430"/>
              </a:rPr>
              <a:t>пенсионного- 38,9%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000108"/>
            <a:ext cx="8811011" cy="560409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Движение молодых специалистов в образовательных учреждениях района за последние 3 года.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Объект 2"/>
          <p:cNvGraphicFramePr>
            <a:graphicFrameLocks noGrp="1"/>
          </p:cNvGraphicFramePr>
          <p:nvPr>
            <p:ph idx="1"/>
          </p:nvPr>
        </p:nvGraphicFramePr>
        <p:xfrm>
          <a:off x="714347" y="1500174"/>
          <a:ext cx="7858181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05585B-A139-458A-A631-BB90524F6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КАТЕГОРИЙНОСТЬ ПО ШКОЛАМ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4B19FD29-DF97-475D-B282-0914CF931E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285860"/>
          <a:ext cx="7886700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07772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C746D1-D971-44B9-B57B-04058A3C3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/>
              <a:t>КАТЕГОРИЙНОСТЬ    ПЕДКАДРОВ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xmlns="" id="{20E3AA92-9AA4-4F7D-8BF1-C0F93C8FD4CF}"/>
              </a:ext>
            </a:extLst>
          </p:cNvPr>
          <p:cNvGraphicFramePr>
            <a:graphicFrameLocks/>
          </p:cNvGraphicFramePr>
          <p:nvPr/>
        </p:nvGraphicFramePr>
        <p:xfrm>
          <a:off x="428596" y="1142984"/>
          <a:ext cx="8072494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0121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1"/>
          <p:cNvSpPr txBox="1">
            <a:spLocks/>
          </p:cNvSpPr>
          <p:nvPr/>
        </p:nvSpPr>
        <p:spPr>
          <a:xfrm>
            <a:off x="500034" y="642918"/>
            <a:ext cx="6897372" cy="955043"/>
          </a:xfrm>
          <a:prstGeom prst="rect">
            <a:avLst/>
          </a:prstGeom>
        </p:spPr>
        <p:txBody>
          <a:bodyPr vert="horz" lIns="86525" tIns="43263" rIns="86525" bIns="43263" rtlCol="0" anchor="t" anchorCtr="0">
            <a:normAutofit/>
          </a:bodyPr>
          <a:lstStyle/>
          <a:p>
            <a:pPr defTabSz="865226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1F377B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ПРИОРИТЕТНАЯ ЗАДАЧА</a:t>
            </a:r>
            <a:r>
              <a:rPr lang="en-US" sz="2800" b="1" dirty="0">
                <a:solidFill>
                  <a:srgbClr val="1F377B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800" b="1" dirty="0">
                <a:solidFill>
                  <a:srgbClr val="1F377B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НАЦИОНАЛЬНОГО ПРОЕКТА</a:t>
            </a:r>
            <a:r>
              <a:rPr lang="en-US" sz="2800" b="1" dirty="0">
                <a:solidFill>
                  <a:srgbClr val="1F377B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800" b="1" dirty="0">
                <a:solidFill>
                  <a:srgbClr val="1F377B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«ОБРАЗОВАНИЕ»</a:t>
            </a:r>
            <a:endParaRPr lang="ru-RU" sz="2500" b="1" dirty="0">
              <a:solidFill>
                <a:srgbClr val="1F377B"/>
              </a:solidFill>
              <a:latin typeface="Arial Narrow" panose="020B0606020202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4294967295"/>
          </p:nvPr>
        </p:nvSpPr>
        <p:spPr>
          <a:xfrm>
            <a:off x="500034" y="1571612"/>
            <a:ext cx="7882709" cy="6410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Arial "/>
                <a:ea typeface="Verdana" pitchFamily="34" charset="0"/>
                <a:cs typeface="Verdana" pitchFamily="34" charset="0"/>
              </a:rPr>
              <a:t>ВОСПИТАНИЕ ГАРМОНИЧНО РАЗВИТОЙ</a:t>
            </a:r>
            <a:r>
              <a:rPr lang="en-US" sz="1800" b="1" dirty="0">
                <a:latin typeface="Arial "/>
                <a:ea typeface="Verdana" pitchFamily="34" charset="0"/>
                <a:cs typeface="Verdana" pitchFamily="34" charset="0"/>
              </a:rPr>
              <a:t> </a:t>
            </a:r>
            <a:r>
              <a:rPr lang="ru-RU" sz="1800" b="1" dirty="0">
                <a:latin typeface="Arial "/>
                <a:ea typeface="Verdana" pitchFamily="34" charset="0"/>
                <a:cs typeface="Verdana" pitchFamily="34" charset="0"/>
              </a:rPr>
              <a:t>И СОЦИАЛЬНО ОТВЕТСТВЕННОЙ ЛИЧНОСТИ.</a:t>
            </a:r>
          </a:p>
          <a:p>
            <a:pPr marL="0" indent="0">
              <a:buNone/>
            </a:pPr>
            <a:endParaRPr lang="ru-RU" sz="1400" b="1" dirty="0">
              <a:latin typeface="Arial 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ru-RU" sz="1400" dirty="0">
              <a:latin typeface="Arial 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DBA4A84D-1335-244C-B9B6-CAF44A00F7DB}"/>
              </a:ext>
            </a:extLst>
          </p:cNvPr>
          <p:cNvSpPr/>
          <p:nvPr/>
        </p:nvSpPr>
        <p:spPr>
          <a:xfrm>
            <a:off x="2500298" y="2253162"/>
            <a:ext cx="5889887" cy="389048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t" anchorCtr="0"/>
          <a:lstStyle/>
          <a:p>
            <a:pPr>
              <a:spcBef>
                <a:spcPts val="526"/>
              </a:spcBef>
            </a:pPr>
            <a:r>
              <a:rPr lang="ru-RU" sz="1400" kern="0" dirty="0">
                <a:solidFill>
                  <a:schemeClr val="tx1"/>
                </a:solidFill>
                <a:latin typeface="Arial "/>
                <a:ea typeface="Verdana" pitchFamily="34" charset="0"/>
                <a:cs typeface="Arial" panose="020B0604020202020204" pitchFamily="34" charset="0"/>
              </a:rPr>
              <a:t>• Федеральный закон от 31 июля 2020 г. № 304-ФЗ «О внесении изменений в Федеральный закон «Об образовании в Российской Федерации» по вопросам воспитания обучающихся»; </a:t>
            </a:r>
            <a:endParaRPr lang="ru-RU" sz="1400" dirty="0" smtClean="0">
              <a:solidFill>
                <a:schemeClr val="tx1"/>
              </a:solidFill>
              <a:latin typeface="Montserrat bold" panose="00000800000000000000" pitchFamily="2" charset="-52"/>
            </a:endParaRPr>
          </a:p>
          <a:p>
            <a:pPr>
              <a:spcBef>
                <a:spcPts val="526"/>
              </a:spcBef>
            </a:pPr>
            <a:r>
              <a:rPr lang="ru-RU" sz="1400" b="1" dirty="0" smtClean="0">
                <a:solidFill>
                  <a:srgbClr val="FF0000"/>
                </a:solidFill>
                <a:latin typeface="Montserrat bold" panose="00000800000000000000" pitchFamily="2" charset="-52"/>
              </a:rPr>
              <a:t>-Указ Президента России </a:t>
            </a:r>
            <a:r>
              <a:rPr lang="ru-RU" sz="1400" b="1" dirty="0" smtClean="0">
                <a:solidFill>
                  <a:srgbClr val="FF0000"/>
                </a:solidFill>
                <a:latin typeface="Montserrat Regular" panose="00000500000000000000" pitchFamily="2" charset="-52"/>
              </a:rPr>
              <a:t>от 21 июля 2020 г. № 474 «О национальных целях развития Российской Федерации на период до 2030 года» ;</a:t>
            </a:r>
            <a:endParaRPr lang="ru-RU" sz="1400" b="1" kern="0" dirty="0">
              <a:solidFill>
                <a:srgbClr val="FF0000"/>
              </a:solidFill>
              <a:latin typeface="Arial "/>
              <a:ea typeface="Verdana" pitchFamily="34" charset="0"/>
              <a:cs typeface="Arial" panose="020B0604020202020204" pitchFamily="34" charset="0"/>
            </a:endParaRPr>
          </a:p>
          <a:p>
            <a:r>
              <a:rPr lang="ru-RU" sz="1400" b="1" kern="0" dirty="0">
                <a:solidFill>
                  <a:srgbClr val="FF0000"/>
                </a:solidFill>
                <a:latin typeface="Arial "/>
                <a:ea typeface="Verdana" pitchFamily="34" charset="0"/>
                <a:cs typeface="Arial" panose="020B0604020202020204" pitchFamily="34" charset="0"/>
              </a:rPr>
              <a:t>• план мероприятий по реализации в 2021-2025 годах Стратегии развития воспитания в Российской Федерации (распоряжение Правительства РФ от 12 ноября 2020 г. № 2945-р</a:t>
            </a:r>
            <a:r>
              <a:rPr lang="ru-RU" sz="1400" b="1" kern="0" dirty="0" smtClean="0">
                <a:solidFill>
                  <a:srgbClr val="FF0000"/>
                </a:solidFill>
                <a:latin typeface="Arial "/>
                <a:ea typeface="Verdana" pitchFamily="34" charset="0"/>
                <a:cs typeface="Arial" panose="020B0604020202020204" pitchFamily="34" charset="0"/>
              </a:rPr>
              <a:t>);</a:t>
            </a:r>
          </a:p>
          <a:p>
            <a:endParaRPr lang="ru-RU" sz="1400" kern="0" dirty="0">
              <a:solidFill>
                <a:schemeClr val="tx1"/>
              </a:solidFill>
              <a:latin typeface="Arial "/>
              <a:ea typeface="Verdana" pitchFamily="34" charset="0"/>
              <a:cs typeface="Arial" panose="020B0604020202020204" pitchFamily="34" charset="0"/>
            </a:endParaRPr>
          </a:p>
          <a:p>
            <a:r>
              <a:rPr lang="ru-RU" sz="1400" kern="0" dirty="0">
                <a:solidFill>
                  <a:schemeClr val="tx1"/>
                </a:solidFill>
                <a:latin typeface="Arial "/>
                <a:ea typeface="Verdana" pitchFamily="34" charset="0"/>
                <a:cs typeface="Arial" panose="020B0604020202020204" pitchFamily="34" charset="0"/>
              </a:rPr>
              <a:t>• план основных мероприятий, проводимых в рамках Десятилетия детства, на период до 2027 года (распоряжение правительства РФ от 23 января 2021 г. № 122-р</a:t>
            </a:r>
            <a:r>
              <a:rPr lang="ru-RU" sz="1400" kern="0" dirty="0" smtClean="0">
                <a:solidFill>
                  <a:schemeClr val="tx1"/>
                </a:solidFill>
                <a:latin typeface="Arial "/>
                <a:ea typeface="Verdana" pitchFamily="34" charset="0"/>
                <a:cs typeface="Arial" panose="020B0604020202020204" pitchFamily="34" charset="0"/>
              </a:rPr>
              <a:t>);</a:t>
            </a:r>
          </a:p>
          <a:p>
            <a:endParaRPr lang="ru-RU" sz="1400" kern="0" dirty="0">
              <a:solidFill>
                <a:schemeClr val="tx1"/>
              </a:solidFill>
              <a:latin typeface="Arial "/>
              <a:ea typeface="Verdana" pitchFamily="34" charset="0"/>
              <a:cs typeface="Arial" panose="020B0604020202020204" pitchFamily="34" charset="0"/>
            </a:endParaRPr>
          </a:p>
          <a:p>
            <a:r>
              <a:rPr lang="ru-RU" sz="1400" kern="0" dirty="0">
                <a:solidFill>
                  <a:schemeClr val="tx1"/>
                </a:solidFill>
                <a:latin typeface="Arial "/>
                <a:ea typeface="Verdana" pitchFamily="34" charset="0"/>
                <a:cs typeface="Arial" panose="020B0604020202020204" pitchFamily="34" charset="0"/>
              </a:rPr>
              <a:t>• федеральный проект «Патриотическое воспитание граждан Российской Федерации» национального проекта «Образование</a:t>
            </a:r>
            <a:r>
              <a:rPr lang="ru-RU" sz="1400" kern="0" dirty="0" smtClean="0">
                <a:solidFill>
                  <a:schemeClr val="tx1"/>
                </a:solidFill>
                <a:latin typeface="Arial "/>
                <a:ea typeface="Verdana" pitchFamily="34" charset="0"/>
                <a:cs typeface="Arial" panose="020B0604020202020204" pitchFamily="34" charset="0"/>
              </a:rPr>
              <a:t>»;</a:t>
            </a:r>
          </a:p>
          <a:p>
            <a:endParaRPr lang="ru-RU" sz="1400" kern="0" dirty="0">
              <a:solidFill>
                <a:schemeClr val="tx1"/>
              </a:solidFill>
              <a:latin typeface="Arial "/>
              <a:ea typeface="Verdana" pitchFamily="34" charset="0"/>
              <a:cs typeface="Arial" panose="020B0604020202020204" pitchFamily="34" charset="0"/>
            </a:endParaRPr>
          </a:p>
          <a:p>
            <a:r>
              <a:rPr lang="ru-RU" sz="1400" kern="0" dirty="0">
                <a:solidFill>
                  <a:schemeClr val="tx1"/>
                </a:solidFill>
                <a:latin typeface="Arial "/>
                <a:ea typeface="Verdana" pitchFamily="34" charset="0"/>
                <a:cs typeface="Arial" panose="020B0604020202020204" pitchFamily="34" charset="0"/>
              </a:rPr>
              <a:t>• изменения в Федеральные государственные образовательные стандарты в части воспитания обучающихся (приказ </a:t>
            </a:r>
            <a:r>
              <a:rPr lang="ru-RU" sz="1400" kern="0" dirty="0" err="1">
                <a:solidFill>
                  <a:schemeClr val="tx1"/>
                </a:solidFill>
                <a:latin typeface="Arial "/>
                <a:ea typeface="Verdana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1400" kern="0" dirty="0">
                <a:solidFill>
                  <a:schemeClr val="tx1"/>
                </a:solidFill>
                <a:latin typeface="Arial "/>
                <a:ea typeface="Verdana" pitchFamily="34" charset="0"/>
                <a:cs typeface="Arial" panose="020B0604020202020204" pitchFamily="34" charset="0"/>
              </a:rPr>
              <a:t> России от 11 декабря 2020 г. № 712</a:t>
            </a:r>
            <a:r>
              <a:rPr lang="ru-RU" sz="1400" kern="0" dirty="0" smtClean="0">
                <a:solidFill>
                  <a:schemeClr val="tx1"/>
                </a:solidFill>
                <a:latin typeface="Arial "/>
                <a:ea typeface="Verdana" pitchFamily="34" charset="0"/>
                <a:cs typeface="Arial" panose="020B0604020202020204" pitchFamily="34" charset="0"/>
              </a:rPr>
              <a:t>);</a:t>
            </a:r>
          </a:p>
          <a:p>
            <a:endParaRPr lang="ru-RU" sz="1400" kern="0" dirty="0">
              <a:solidFill>
                <a:schemeClr val="tx1"/>
              </a:solidFill>
              <a:latin typeface="Arial "/>
              <a:ea typeface="Verdana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4D628190-5D8B-E347-AE8F-75CE5E0E4BF2}"/>
              </a:ext>
            </a:extLst>
          </p:cNvPr>
          <p:cNvCxnSpPr>
            <a:cxnSpLocks/>
          </p:cNvCxnSpPr>
          <p:nvPr/>
        </p:nvCxnSpPr>
        <p:spPr>
          <a:xfrm flipV="1">
            <a:off x="2416571" y="2339720"/>
            <a:ext cx="0" cy="3017129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EB91E629-9286-8547-91E2-B87AF2C96AA2}"/>
              </a:ext>
            </a:extLst>
          </p:cNvPr>
          <p:cNvSpPr/>
          <p:nvPr/>
        </p:nvSpPr>
        <p:spPr>
          <a:xfrm>
            <a:off x="503849" y="2857497"/>
            <a:ext cx="1729633" cy="942723"/>
          </a:xfrm>
          <a:prstGeom prst="rect">
            <a:avLst/>
          </a:prstGeom>
        </p:spPr>
        <p:txBody>
          <a:bodyPr wrap="square" lIns="80165" tIns="40083" rIns="80165" bIns="40083">
            <a:spAutoFit/>
          </a:bodyPr>
          <a:lstStyle/>
          <a:p>
            <a:r>
              <a:rPr lang="ru-RU" sz="1400" b="1" kern="0" dirty="0">
                <a:solidFill>
                  <a:srgbClr val="1F377B"/>
                </a:solidFill>
                <a:latin typeface="Arial "/>
                <a:ea typeface="Verdana" pitchFamily="34" charset="0"/>
                <a:cs typeface="Arial" panose="020B0604020202020204" pitchFamily="34" charset="0"/>
              </a:rPr>
              <a:t>Документы,</a:t>
            </a:r>
            <a:endParaRPr lang="en-US" sz="1400" b="1" kern="0" dirty="0">
              <a:solidFill>
                <a:srgbClr val="1F377B"/>
              </a:solidFill>
              <a:latin typeface="Arial "/>
              <a:ea typeface="Verdana" pitchFamily="34" charset="0"/>
              <a:cs typeface="Arial" panose="020B0604020202020204" pitchFamily="34" charset="0"/>
            </a:endParaRPr>
          </a:p>
          <a:p>
            <a:r>
              <a:rPr lang="ru-RU" sz="1400" b="1" kern="0" dirty="0">
                <a:solidFill>
                  <a:srgbClr val="1F377B"/>
                </a:solidFill>
                <a:latin typeface="Arial "/>
                <a:ea typeface="Verdana" pitchFamily="34" charset="0"/>
                <a:cs typeface="Arial" panose="020B0604020202020204" pitchFamily="34" charset="0"/>
              </a:rPr>
              <a:t>обеспечивающие</a:t>
            </a:r>
            <a:endParaRPr lang="en-US" sz="1400" b="1" kern="0" dirty="0">
              <a:solidFill>
                <a:srgbClr val="1F377B"/>
              </a:solidFill>
              <a:latin typeface="Arial "/>
              <a:ea typeface="Verdana" pitchFamily="34" charset="0"/>
              <a:cs typeface="Arial" panose="020B0604020202020204" pitchFamily="34" charset="0"/>
            </a:endParaRPr>
          </a:p>
          <a:p>
            <a:r>
              <a:rPr lang="ru-RU" sz="1400" b="1" kern="0" dirty="0">
                <a:solidFill>
                  <a:srgbClr val="1F377B"/>
                </a:solidFill>
                <a:latin typeface="Arial "/>
                <a:ea typeface="Verdana" pitchFamily="34" charset="0"/>
                <a:cs typeface="Arial" panose="020B0604020202020204" pitchFamily="34" charset="0"/>
              </a:rPr>
              <a:t>решение</a:t>
            </a:r>
            <a:endParaRPr lang="en-US" sz="1400" b="1" kern="0" dirty="0">
              <a:solidFill>
                <a:srgbClr val="1F377B"/>
              </a:solidFill>
              <a:latin typeface="Arial "/>
              <a:ea typeface="Verdana" pitchFamily="34" charset="0"/>
              <a:cs typeface="Arial" panose="020B0604020202020204" pitchFamily="34" charset="0"/>
            </a:endParaRPr>
          </a:p>
          <a:p>
            <a:r>
              <a:rPr lang="ru-RU" sz="1400" b="1" kern="0" dirty="0">
                <a:solidFill>
                  <a:srgbClr val="1F377B"/>
                </a:solidFill>
                <a:latin typeface="Arial "/>
                <a:ea typeface="Verdana" pitchFamily="34" charset="0"/>
                <a:cs typeface="Arial" panose="020B0604020202020204" pitchFamily="34" charset="0"/>
              </a:rPr>
              <a:t>данной задачи: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Повышение профессиональной компетентности педагогов</a:t>
            </a:r>
            <a:endParaRPr lang="ru-RU" dirty="0"/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xmlns="" id="{3E5AE0DA-1DCE-459F-9DDC-6BCB5CEA6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74" y="1571612"/>
            <a:ext cx="4010891" cy="3262745"/>
          </a:xfrm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xmlns="" id="{782F8B26-C887-4B89-B9B9-9BAD0C3A62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571744"/>
            <a:ext cx="2285984" cy="26049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82B7DF-5DE5-45FD-AC7D-8DCDD26CF2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0" y="4804171"/>
            <a:ext cx="2710523" cy="2053829"/>
          </a:xfrm>
          <a:prstGeom prst="rect">
            <a:avLst/>
          </a:prstGeom>
        </p:spPr>
      </p:pic>
      <p:pic>
        <p:nvPicPr>
          <p:cNvPr id="8" name="Объект 3">
            <a:extLst>
              <a:ext uri="{FF2B5EF4-FFF2-40B4-BE49-F238E27FC236}">
                <a16:creationId xmlns:a16="http://schemas.microsoft.com/office/drawing/2014/main" xmlns="" id="{EFA4FE05-5698-4BE4-8A6C-0C125A879D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008" y="2571745"/>
            <a:ext cx="2538991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571472" y="1071546"/>
            <a:ext cx="8280920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Возможности общего образования. Какие они</a:t>
            </a:r>
            <a:r>
              <a:rPr lang="en-US" dirty="0" smtClean="0"/>
              <a:t>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5"/>
          <p:cNvSpPr>
            <a:spLocks noGrp="1"/>
          </p:cNvSpPr>
          <p:nvPr>
            <p:ph idx="1"/>
          </p:nvPr>
        </p:nvSpPr>
        <p:spPr>
          <a:xfrm>
            <a:off x="395536" y="1700808"/>
            <a:ext cx="8352928" cy="475252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1026" name="Picture 2" descr="https://mininuniver.ru/images/news/Newspreview/b5be1dce-7558-47c4-9cc1-26084b7e1ed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1714488"/>
            <a:ext cx="5352146" cy="4062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7554" y="300037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577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hool5.centerstart.ru/sites/school5.centerstart.ru/files/tmp/%D0%9D%D0%9F%D0%9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4478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5994" y="2609949"/>
            <a:ext cx="25022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</a:rPr>
              <a:t>Субсидии Министерства просвещения РФ:</a:t>
            </a:r>
          </a:p>
          <a:p>
            <a:r>
              <a:rPr lang="ru-RU" sz="1400" dirty="0">
                <a:solidFill>
                  <a:srgbClr val="C00000"/>
                </a:solidFill>
              </a:rPr>
              <a:t>21</a:t>
            </a:r>
            <a:r>
              <a:rPr lang="ru-RU" sz="1400" dirty="0"/>
              <a:t> школ – 2020 г.</a:t>
            </a:r>
          </a:p>
          <a:p>
            <a:r>
              <a:rPr lang="ru-RU" sz="1400" dirty="0">
                <a:solidFill>
                  <a:srgbClr val="C00000"/>
                </a:solidFill>
              </a:rPr>
              <a:t>14</a:t>
            </a:r>
            <a:r>
              <a:rPr lang="ru-RU" sz="1400" dirty="0"/>
              <a:t> школ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– 2021 г.</a:t>
            </a:r>
          </a:p>
          <a:p>
            <a:r>
              <a:rPr lang="ru-RU" sz="1400" dirty="0">
                <a:solidFill>
                  <a:srgbClr val="C00000"/>
                </a:solidFill>
              </a:rPr>
              <a:t>14</a:t>
            </a:r>
            <a:r>
              <a:rPr lang="ru-RU" sz="1400" dirty="0"/>
              <a:t> школ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– 2022 г.</a:t>
            </a:r>
          </a:p>
          <a:p>
            <a:r>
              <a:rPr lang="ru-RU" sz="1400" dirty="0">
                <a:solidFill>
                  <a:srgbClr val="C00000"/>
                </a:solidFill>
              </a:rPr>
              <a:t>14</a:t>
            </a:r>
            <a:r>
              <a:rPr lang="ru-RU" sz="1400" dirty="0"/>
              <a:t> школ – 2023 г.</a:t>
            </a:r>
          </a:p>
          <a:p>
            <a:r>
              <a:rPr lang="ru-RU" sz="1400" dirty="0">
                <a:solidFill>
                  <a:srgbClr val="C00000"/>
                </a:solidFill>
              </a:rPr>
              <a:t>286</a:t>
            </a:r>
            <a:r>
              <a:rPr lang="ru-RU" sz="1400" dirty="0"/>
              <a:t> школ –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2024 г</a:t>
            </a:r>
            <a:r>
              <a:rPr lang="ru-RU" sz="1200" dirty="0">
                <a:latin typeface="Montserrat Regular" panose="020B0604020202020204" charset="-52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30789" y="2326773"/>
            <a:ext cx="4939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Оборудование, средства обучения и воспитания для реализации программ естественно-научной и технологической направленности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0789" y="1643132"/>
            <a:ext cx="45044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Оборудование, средства обучения и воспитания для реализации программ цифрового и гуманитарного профилей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9593" y="1558496"/>
            <a:ext cx="615502" cy="615502"/>
          </a:xfrm>
          <a:prstGeom prst="rect">
            <a:avLst/>
          </a:prstGeom>
        </p:spPr>
      </p:pic>
      <p:pic>
        <p:nvPicPr>
          <p:cNvPr id="1026" name="Picture 2" descr="https://edu.kpfu.ru/pluginfile.php/399707/course/overviewfiles/%D0%A5%D0%B8%D0%BC%D0%B8%D1%8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593" y="2326773"/>
            <a:ext cx="548640" cy="557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ytimg.com/vi/ywO6yAuZekk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32" y="4178458"/>
            <a:ext cx="1599784" cy="6715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732442" y="4372342"/>
            <a:ext cx="12607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rgbClr val="C00000"/>
                </a:solidFill>
                <a:latin typeface="Montserrat bold" panose="020B0604020202020204" charset="-52"/>
              </a:rPr>
              <a:t>301</a:t>
            </a:r>
            <a:r>
              <a:rPr lang="ru-RU" sz="1350" dirty="0">
                <a:latin typeface="Montserrat Regular" panose="020B0604020202020204" charset="-52"/>
              </a:rPr>
              <a:t> педагог</a:t>
            </a:r>
          </a:p>
        </p:txBody>
      </p:sp>
      <p:pic>
        <p:nvPicPr>
          <p:cNvPr id="1036" name="Picture 12" descr="https://doka-it.ru/assets/doka/html_templates/img/clients/b3qc2lwo466yae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5" y="5114194"/>
            <a:ext cx="1331361" cy="6552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710817" y="5039064"/>
            <a:ext cx="13352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rgbClr val="C00000"/>
                </a:solidFill>
                <a:latin typeface="Montserrat bold" panose="020B0604020202020204" charset="-52"/>
              </a:rPr>
              <a:t>12 337 </a:t>
            </a:r>
            <a:r>
              <a:rPr lang="ru-RU" sz="1350" dirty="0">
                <a:latin typeface="Montserrat Regular" panose="020B0604020202020204" charset="-52"/>
              </a:rPr>
              <a:t>детей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84290" y="3523937"/>
            <a:ext cx="29961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Направления деятельности: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600" dirty="0"/>
              <a:t>Информатика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600" dirty="0"/>
              <a:t>ОБЖ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600" dirty="0"/>
              <a:t>Технология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600" dirty="0"/>
              <a:t>Химия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600" dirty="0"/>
              <a:t>Физика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600" dirty="0"/>
              <a:t>Биология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600" dirty="0"/>
              <a:t>Программы дополнительного образования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600" dirty="0"/>
              <a:t>Программы социально-культурного направления</a:t>
            </a:r>
          </a:p>
        </p:txBody>
      </p:sp>
      <p:pic>
        <p:nvPicPr>
          <p:cNvPr id="18" name="Picture 2" descr="https://neboweb.ru/pechersk/wp-content/uploads/57480492-1024x60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238" b="17007"/>
          <a:stretch/>
        </p:blipFill>
        <p:spPr bwMode="auto">
          <a:xfrm>
            <a:off x="345994" y="1503112"/>
            <a:ext cx="2897928" cy="10024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5CC59017-BD8A-47C7-A3C5-BB74F29588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0" y="1419861"/>
            <a:ext cx="9144000" cy="1556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Центры «Точки роста» – новые возможности развития личности</a:t>
            </a:r>
          </a:p>
        </p:txBody>
      </p:sp>
      <p:sp>
        <p:nvSpPr>
          <p:cNvPr id="20" name="Номер слайда 2">
            <a:extLst>
              <a:ext uri="{FF2B5EF4-FFF2-40B4-BE49-F238E27FC236}">
                <a16:creationId xmlns="" xmlns:a16="http://schemas.microsoft.com/office/drawing/2014/main" id="{8E6C0414-E95C-4040-86D9-8197232EC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624513"/>
            <a:ext cx="2057400" cy="273844"/>
          </a:xfrm>
        </p:spPr>
        <p:txBody>
          <a:bodyPr/>
          <a:lstStyle/>
          <a:p>
            <a:fld id="{10E58430-FFFB-4512-9722-3B2B2F0EE9F2}" type="slidenum">
              <a:rPr lang="ru-RU"/>
              <a:pPr/>
              <a:t>23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4" y="3286124"/>
            <a:ext cx="2406387" cy="12961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50" y="4929198"/>
            <a:ext cx="2424699" cy="16899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10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97447" y="2437874"/>
            <a:ext cx="21496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latin typeface="Montserrat bold" panose="020B0604020202020204" charset="-52"/>
              </a:rPr>
              <a:t>2020 год </a:t>
            </a:r>
            <a:r>
              <a:rPr lang="ru-RU" sz="1350" dirty="0">
                <a:latin typeface="Montserrat Regular" panose="00000500000000000000" pitchFamily="2" charset="-52"/>
              </a:rPr>
              <a:t>– </a:t>
            </a:r>
            <a:r>
              <a:rPr lang="ru-RU" sz="1400" b="1" dirty="0">
                <a:solidFill>
                  <a:srgbClr val="C00000"/>
                </a:solidFill>
                <a:latin typeface="Montserrat bold" panose="00000800000000000000" pitchFamily="2" charset="-52"/>
              </a:rPr>
              <a:t>101 школа</a:t>
            </a:r>
            <a:endParaRPr lang="ru-RU" sz="1400" dirty="0">
              <a:latin typeface="Montserrat bold" panose="00000800000000000000" pitchFamily="2" charset="-52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BC0F2F47-D4FD-42CD-9D05-2FB227CD4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848"/>
            <a:ext cx="8991600" cy="104924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Оснащение образовательных организаций компьютерной</a:t>
            </a:r>
            <a:br>
              <a:rPr lang="ru-RU" b="1" dirty="0"/>
            </a:br>
            <a:r>
              <a:rPr lang="ru-RU" b="1" dirty="0"/>
              <a:t>и презентационной техникой</a:t>
            </a:r>
          </a:p>
        </p:txBody>
      </p:sp>
      <p:sp>
        <p:nvSpPr>
          <p:cNvPr id="21" name="Номер слайда 8">
            <a:extLst>
              <a:ext uri="{FF2B5EF4-FFF2-40B4-BE49-F238E27FC236}">
                <a16:creationId xmlns="" xmlns:a16="http://schemas.microsoft.com/office/drawing/2014/main" id="{CBE3191A-900E-41D4-9B1B-E8D6C946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A5C6D9-FC8F-41B8-91CC-A698CF986E1A}" type="slidenum">
              <a:rPr lang="ru-RU" altLang="ru-RU" sz="900"/>
              <a:pPr>
                <a:defRPr/>
              </a:pPr>
              <a:t>24</a:t>
            </a:fld>
            <a:endParaRPr lang="ru-RU" altLang="ru-RU" sz="900" dirty="0"/>
          </a:p>
        </p:txBody>
      </p:sp>
      <p:pic>
        <p:nvPicPr>
          <p:cNvPr id="18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929182" y="2284707"/>
            <a:ext cx="2921794" cy="1302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40C01D4-258B-4CA2-80E2-4F207709C13C}"/>
              </a:ext>
            </a:extLst>
          </p:cNvPr>
          <p:cNvSpPr txBox="1"/>
          <p:nvPr/>
        </p:nvSpPr>
        <p:spPr>
          <a:xfrm>
            <a:off x="350739" y="4593856"/>
            <a:ext cx="4570922" cy="1038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b="1" dirty="0">
                <a:cs typeface="Calibri" panose="020F0502020204030204" pitchFamily="34" charset="0"/>
              </a:rPr>
              <a:t>2020 г.:</a:t>
            </a:r>
            <a:r>
              <a:rPr lang="ru-RU" sz="1350" b="1" dirty="0">
                <a:solidFill>
                  <a:srgbClr val="C00000"/>
                </a:solidFill>
                <a:cs typeface="Calibri" panose="020F0502020204030204" pitchFamily="34" charset="0"/>
              </a:rPr>
              <a:t> 178</a:t>
            </a:r>
            <a:r>
              <a:rPr lang="ru-RU" sz="1350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ru-RU" sz="1350" dirty="0">
                <a:cs typeface="Calibri" panose="020F0502020204030204" pitchFamily="34" charset="0"/>
              </a:rPr>
              <a:t>школ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200" dirty="0">
                <a:cs typeface="Calibri" panose="020F0502020204030204" pitchFamily="34" charset="0"/>
              </a:rPr>
              <a:t>Планшеты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200" dirty="0">
                <a:cs typeface="Calibri" panose="020F0502020204030204" pitchFamily="34" charset="0"/>
              </a:rPr>
              <a:t>Ноутбуки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200" dirty="0">
                <a:cs typeface="Calibri" panose="020F0502020204030204" pitchFamily="34" charset="0"/>
              </a:rPr>
              <a:t>Проекторы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200" dirty="0">
                <a:cs typeface="Calibri" panose="020F0502020204030204" pitchFamily="34" charset="0"/>
              </a:rPr>
              <a:t>Компьютеры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858E464-6E89-4F89-98A6-370664B59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09" y="5287542"/>
            <a:ext cx="1046389" cy="4883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FBC82A-0010-4A32-83FC-ECACAE8A4B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01" y="4679113"/>
            <a:ext cx="568712" cy="6084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4BF4800-9F50-4E6B-9937-53542D13F2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050" y="4629169"/>
            <a:ext cx="733247" cy="6608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D4623A7-E359-4FCC-87D9-E19F520A77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09" y="4630990"/>
            <a:ext cx="1094860" cy="660854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64B45199-0FFD-410D-A2D5-EAAEE03CD970}"/>
              </a:ext>
            </a:extLst>
          </p:cNvPr>
          <p:cNvCxnSpPr/>
          <p:nvPr/>
        </p:nvCxnSpPr>
        <p:spPr>
          <a:xfrm>
            <a:off x="397447" y="4205951"/>
            <a:ext cx="818673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4B5901FF-493E-44B6-A3C5-B4AF2EA4F647}"/>
              </a:ext>
            </a:extLst>
          </p:cNvPr>
          <p:cNvCxnSpPr>
            <a:cxnSpLocks/>
          </p:cNvCxnSpPr>
          <p:nvPr/>
        </p:nvCxnSpPr>
        <p:spPr>
          <a:xfrm flipH="1">
            <a:off x="5175239" y="3089286"/>
            <a:ext cx="0" cy="768457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4B5901FF-493E-44B6-A3C5-B4AF2EA4F647}"/>
              </a:ext>
            </a:extLst>
          </p:cNvPr>
          <p:cNvCxnSpPr>
            <a:cxnSpLocks/>
          </p:cNvCxnSpPr>
          <p:nvPr/>
        </p:nvCxnSpPr>
        <p:spPr>
          <a:xfrm flipH="1">
            <a:off x="4648853" y="2578924"/>
            <a:ext cx="0" cy="1277683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4B5901FF-493E-44B6-A3C5-B4AF2EA4F647}"/>
              </a:ext>
            </a:extLst>
          </p:cNvPr>
          <p:cNvCxnSpPr>
            <a:cxnSpLocks/>
          </p:cNvCxnSpPr>
          <p:nvPr/>
        </p:nvCxnSpPr>
        <p:spPr>
          <a:xfrm flipH="1">
            <a:off x="3342601" y="3390066"/>
            <a:ext cx="0" cy="318969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31688D4-1DCB-4037-AA14-16C4A5BA5D12}"/>
              </a:ext>
            </a:extLst>
          </p:cNvPr>
          <p:cNvSpPr txBox="1"/>
          <p:nvPr/>
        </p:nvSpPr>
        <p:spPr>
          <a:xfrm>
            <a:off x="2915596" y="3715461"/>
            <a:ext cx="60593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25" dirty="0">
                <a:solidFill>
                  <a:sysClr val="windowText" lastClr="000000"/>
                </a:solidFill>
                <a:latin typeface="Montserrat Regular" panose="00000500000000000000" pitchFamily="2" charset="-52"/>
                <a:cs typeface="Arial" panose="020B0604020202020204" pitchFamily="34" charset="0"/>
              </a:rPr>
              <a:t>Ноутбук</a:t>
            </a:r>
            <a:endParaRPr lang="ru-RU" sz="825" dirty="0">
              <a:solidFill>
                <a:sysClr val="windowText" lastClr="000000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DC28F72-AF7B-42AF-A0BF-60C6BE8C8A06}"/>
              </a:ext>
            </a:extLst>
          </p:cNvPr>
          <p:cNvSpPr txBox="1"/>
          <p:nvPr/>
        </p:nvSpPr>
        <p:spPr>
          <a:xfrm>
            <a:off x="4057517" y="3886919"/>
            <a:ext cx="738732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>
                <a:solidFill>
                  <a:sysClr val="windowText" lastClr="000000"/>
                </a:solidFill>
                <a:latin typeface="Montserrat Regular" panose="00000500000000000000" pitchFamily="2" charset="-52"/>
                <a:cs typeface="Arial" panose="020B0604020202020204" pitchFamily="34" charset="0"/>
              </a:rPr>
              <a:t>IP </a:t>
            </a:r>
            <a:r>
              <a:rPr lang="ru-RU" sz="825" dirty="0">
                <a:solidFill>
                  <a:sysClr val="windowText" lastClr="000000"/>
                </a:solidFill>
                <a:latin typeface="Montserrat Regular" panose="00000500000000000000" pitchFamily="2" charset="-52"/>
                <a:cs typeface="Arial" panose="020B0604020202020204" pitchFamily="34" charset="0"/>
              </a:rPr>
              <a:t>камера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3A8EDA9-2C7F-41DA-A5CC-859FF96C64C7}"/>
              </a:ext>
            </a:extLst>
          </p:cNvPr>
          <p:cNvSpPr txBox="1"/>
          <p:nvPr/>
        </p:nvSpPr>
        <p:spPr>
          <a:xfrm>
            <a:off x="4704747" y="3881535"/>
            <a:ext cx="1610873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25" dirty="0">
                <a:solidFill>
                  <a:sysClr val="windowText" lastClr="000000"/>
                </a:solidFill>
                <a:latin typeface="Montserrat Regular" panose="00000500000000000000" pitchFamily="2" charset="-52"/>
                <a:cs typeface="Arial" panose="020B0604020202020204" pitchFamily="34" charset="0"/>
              </a:rPr>
              <a:t>Интерактивный комплекс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467683" y="1857364"/>
            <a:ext cx="267631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latin typeface="Montserrat bold" panose="020B0604020202020204" charset="-52"/>
              </a:rPr>
              <a:t>2021 год </a:t>
            </a:r>
            <a:r>
              <a:rPr lang="ru-RU" sz="1350" dirty="0">
                <a:latin typeface="Montserrat Regular" panose="00000500000000000000" pitchFamily="2" charset="-52"/>
              </a:rPr>
              <a:t>– </a:t>
            </a:r>
            <a:r>
              <a:rPr lang="ru-RU" sz="1350" b="1" dirty="0">
                <a:solidFill>
                  <a:srgbClr val="C00000"/>
                </a:solidFill>
                <a:latin typeface="Montserrat bold" panose="00000800000000000000" pitchFamily="2" charset="-52"/>
              </a:rPr>
              <a:t>164 школы</a:t>
            </a:r>
          </a:p>
          <a:p>
            <a:r>
              <a:rPr lang="ru-RU" sz="1350" dirty="0">
                <a:latin typeface="Montserrat bold" panose="020B0604020202020204" charset="-52"/>
              </a:rPr>
              <a:t>2022 год </a:t>
            </a:r>
            <a:r>
              <a:rPr lang="ru-RU" sz="1350" dirty="0">
                <a:latin typeface="Montserrat Regular" panose="00000500000000000000" pitchFamily="2" charset="-52"/>
              </a:rPr>
              <a:t>– </a:t>
            </a:r>
            <a:r>
              <a:rPr lang="ru-RU" sz="1350" b="1" dirty="0">
                <a:solidFill>
                  <a:srgbClr val="C00000"/>
                </a:solidFill>
                <a:latin typeface="Montserrat bold" panose="00000800000000000000" pitchFamily="2" charset="-52"/>
              </a:rPr>
              <a:t>98 школ</a:t>
            </a:r>
          </a:p>
          <a:p>
            <a:r>
              <a:rPr lang="ru-RU" sz="1350" dirty="0">
                <a:latin typeface="Montserrat bold" panose="020B0604020202020204" charset="-52"/>
              </a:rPr>
              <a:t>2024 год </a:t>
            </a:r>
            <a:r>
              <a:rPr lang="ru-RU" sz="1350" b="1" dirty="0">
                <a:latin typeface="Montserrat Regular" panose="020B0604020202020204" charset="-52"/>
              </a:rPr>
              <a:t>– </a:t>
            </a:r>
            <a:r>
              <a:rPr lang="ru-RU" sz="1350" b="1" dirty="0">
                <a:solidFill>
                  <a:srgbClr val="C00000"/>
                </a:solidFill>
                <a:latin typeface="Montserrat bold" panose="00000800000000000000" pitchFamily="2" charset="-52"/>
              </a:rPr>
              <a:t>118 школ и СПО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40C01D4-258B-4CA2-80E2-4F207709C13C}"/>
              </a:ext>
            </a:extLst>
          </p:cNvPr>
          <p:cNvSpPr txBox="1"/>
          <p:nvPr/>
        </p:nvSpPr>
        <p:spPr>
          <a:xfrm>
            <a:off x="5934707" y="4593856"/>
            <a:ext cx="29076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cs typeface="Calibri" panose="020F0502020204030204" pitchFamily="34" charset="0"/>
              </a:rPr>
              <a:t>2021 г.: </a:t>
            </a:r>
            <a:r>
              <a:rPr lang="ru-RU" sz="1400" b="1" dirty="0" smtClean="0">
                <a:solidFill>
                  <a:srgbClr val="C00000"/>
                </a:solidFill>
                <a:cs typeface="Calibri" panose="020F0502020204030204" pitchFamily="34" charset="0"/>
              </a:rPr>
              <a:t>84</a:t>
            </a:r>
            <a:r>
              <a:rPr lang="ru-RU" sz="1400" dirty="0" smtClean="0">
                <a:cs typeface="Calibri" panose="020F0502020204030204" pitchFamily="34" charset="0"/>
              </a:rPr>
              <a:t> школы + </a:t>
            </a:r>
            <a:r>
              <a:rPr lang="ru-RU" sz="1400" dirty="0" smtClean="0">
                <a:solidFill>
                  <a:srgbClr val="C00000"/>
                </a:solidFill>
                <a:cs typeface="Calibri" panose="020F0502020204030204" pitchFamily="34" charset="0"/>
              </a:rPr>
              <a:t>67</a:t>
            </a:r>
            <a:r>
              <a:rPr lang="ru-RU" sz="1400" dirty="0" smtClean="0">
                <a:cs typeface="Calibri" panose="020F0502020204030204" pitchFamily="34" charset="0"/>
              </a:rPr>
              <a:t> СПО и филиалов</a:t>
            </a:r>
            <a:endParaRPr lang="ru-RU" sz="1400" dirty="0">
              <a:cs typeface="Calibri" panose="020F0502020204030204" pitchFamily="34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400" dirty="0">
                <a:cs typeface="Calibri" panose="020F0502020204030204" pitchFamily="34" charset="0"/>
              </a:rPr>
              <a:t>Ноутбуки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400" dirty="0">
                <a:cs typeface="Calibri" panose="020F0502020204030204" pitchFamily="34" charset="0"/>
              </a:rPr>
              <a:t>Проекторы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400" dirty="0">
                <a:cs typeface="Calibri" panose="020F0502020204030204" pitchFamily="34" charset="0"/>
              </a:rPr>
              <a:t>Интерактивные </a:t>
            </a:r>
            <a:r>
              <a:rPr lang="ru-RU" sz="1400" dirty="0" smtClean="0">
                <a:cs typeface="Calibri" panose="020F0502020204030204" pitchFamily="34" charset="0"/>
              </a:rPr>
              <a:t>комплексы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400" dirty="0" smtClean="0">
                <a:cs typeface="Calibri" panose="020F0502020204030204" pitchFamily="34" charset="0"/>
              </a:rPr>
              <a:t>Серверы</a:t>
            </a:r>
            <a:endParaRPr lang="ru-RU" sz="1400" dirty="0"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5197" y="4223774"/>
            <a:ext cx="458997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b="1" dirty="0"/>
              <a:t>Поставка оборудования </a:t>
            </a:r>
            <a:r>
              <a:rPr lang="ru-RU" sz="1350" b="1" dirty="0">
                <a:cs typeface="Calibri" panose="020F0502020204030204" pitchFamily="34" charset="0"/>
              </a:rPr>
              <a:t>за счет регионального бюджета</a:t>
            </a:r>
            <a:r>
              <a:rPr lang="ru-RU" sz="1350" b="1" dirty="0">
                <a:latin typeface="Montserrat bold" panose="00000800000000000000" pitchFamily="2" charset="-52"/>
                <a:cs typeface="Calibri" panose="020F0502020204030204" pitchFamily="34" charset="0"/>
              </a:rPr>
              <a:t>:</a:t>
            </a:r>
            <a:endParaRPr lang="en-US" sz="1350" b="1" dirty="0">
              <a:solidFill>
                <a:srgbClr val="C00000"/>
              </a:solidFill>
              <a:latin typeface="Montserrat bold" panose="00000800000000000000" pitchFamily="2" charset="-52"/>
              <a:cs typeface="Calibri" panose="020F0502020204030204" pitchFamily="34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397447" y="2709596"/>
            <a:ext cx="2424328" cy="12657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400" b="1" dirty="0">
                <a:latin typeface="+mn-lt"/>
                <a:cs typeface="Times New Roman" panose="02020603050405020304" pitchFamily="18" charset="0"/>
              </a:rPr>
              <a:t>Комплект оборудования:</a:t>
            </a:r>
            <a:endParaRPr lang="en-US" altLang="ru-RU" sz="1400" b="1" dirty="0">
              <a:latin typeface="+mn-lt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altLang="ru-RU" sz="900" dirty="0">
                <a:latin typeface="+mn-lt"/>
                <a:cs typeface="Times New Roman" panose="02020603050405020304" pitchFamily="18" charset="0"/>
              </a:rPr>
              <a:t>Интерактивная LED панель + ноутбук</a:t>
            </a:r>
            <a:br>
              <a:rPr lang="ru-RU" altLang="ru-RU" sz="900" dirty="0">
                <a:latin typeface="+mn-lt"/>
                <a:cs typeface="Times New Roman" panose="02020603050405020304" pitchFamily="18" charset="0"/>
              </a:rPr>
            </a:br>
            <a:r>
              <a:rPr lang="ru-RU" altLang="ru-RU" sz="900" dirty="0">
                <a:latin typeface="+mn-lt"/>
                <a:cs typeface="Times New Roman" panose="02020603050405020304" pitchFamily="18" charset="0"/>
              </a:rPr>
              <a:t>(2 комплекта)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altLang="ru-RU" sz="900" dirty="0">
                <a:latin typeface="+mn-lt"/>
                <a:cs typeface="Times New Roman" panose="02020603050405020304" pitchFamily="18" charset="0"/>
              </a:rPr>
              <a:t>Ноутбуки для управленческого персонала (6 шт.)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altLang="ru-RU" sz="900" dirty="0">
                <a:latin typeface="+mn-lt"/>
                <a:cs typeface="Times New Roman" panose="02020603050405020304" pitchFamily="18" charset="0"/>
              </a:rPr>
              <a:t>Комплект ноутбуков мобильного класса (13-37 шт.)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altLang="ru-RU" sz="825" dirty="0">
                <a:latin typeface="+mn-lt"/>
                <a:cs typeface="Times New Roman" panose="02020603050405020304" pitchFamily="18" charset="0"/>
              </a:rPr>
              <a:t>Многофункциональное устройств</a:t>
            </a:r>
            <a:r>
              <a:rPr lang="ru-RU" altLang="ru-RU" sz="825" dirty="0">
                <a:latin typeface="Montserrat Regular" panose="00000500000000000000" pitchFamily="2" charset="-52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6238305" y="2692663"/>
            <a:ext cx="2542592" cy="172354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600" b="1" dirty="0">
                <a:latin typeface="+mn-lt"/>
                <a:cs typeface="Times New Roman" panose="02020603050405020304" pitchFamily="18" charset="0"/>
              </a:rPr>
              <a:t>Комплект оборудования:</a:t>
            </a:r>
            <a:endParaRPr lang="en-US" altLang="ru-RU" sz="1600" b="1" dirty="0">
              <a:latin typeface="+mn-lt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altLang="ru-RU" sz="1000" dirty="0">
                <a:latin typeface="+mn-lt"/>
                <a:cs typeface="Times New Roman" panose="02020603050405020304" pitchFamily="18" charset="0"/>
              </a:rPr>
              <a:t>Интерактивная</a:t>
            </a:r>
            <a:r>
              <a:rPr lang="en-US" altLang="ru-RU" sz="1000" dirty="0">
                <a:latin typeface="+mn-lt"/>
                <a:cs typeface="Times New Roman" panose="02020603050405020304" pitchFamily="18" charset="0"/>
              </a:rPr>
              <a:t> LED </a:t>
            </a:r>
            <a:r>
              <a:rPr lang="ru-RU" altLang="ru-RU" sz="1000" dirty="0">
                <a:latin typeface="+mn-lt"/>
                <a:cs typeface="Times New Roman" panose="02020603050405020304" pitchFamily="18" charset="0"/>
              </a:rPr>
              <a:t>панель + ноутбук</a:t>
            </a:r>
            <a:r>
              <a:rPr lang="en-US" altLang="ru-RU" sz="1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en-US" altLang="ru-RU" sz="1000" dirty="0">
                <a:latin typeface="+mn-lt"/>
                <a:cs typeface="Times New Roman" panose="02020603050405020304" pitchFamily="18" charset="0"/>
              </a:rPr>
            </a:br>
            <a:r>
              <a:rPr lang="ru-RU" altLang="ru-RU" sz="1000" dirty="0">
                <a:latin typeface="+mn-lt"/>
                <a:cs typeface="Times New Roman" panose="02020603050405020304" pitchFamily="18" charset="0"/>
              </a:rPr>
              <a:t>(3 комплекта)</a:t>
            </a:r>
            <a:r>
              <a:rPr lang="en-US" altLang="ru-RU" sz="1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ru-RU" sz="1000" dirty="0">
                <a:latin typeface="+mn-lt"/>
                <a:cs typeface="Times New Roman" panose="02020603050405020304" pitchFamily="18" charset="0"/>
              </a:rPr>
              <a:t>/ либо </a:t>
            </a:r>
            <a:r>
              <a:rPr lang="en-US" altLang="ru-RU" sz="1000" dirty="0">
                <a:latin typeface="+mn-lt"/>
                <a:cs typeface="Times New Roman" panose="02020603050405020304" pitchFamily="18" charset="0"/>
              </a:rPr>
              <a:t>SMART-</a:t>
            </a:r>
            <a:r>
              <a:rPr lang="ru-RU" altLang="ru-RU" sz="1000" dirty="0">
                <a:latin typeface="+mn-lt"/>
                <a:cs typeface="Times New Roman" panose="02020603050405020304" pitchFamily="18" charset="0"/>
              </a:rPr>
              <a:t>ТВ + ноутбук (6 комплектов)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altLang="ru-RU" sz="1000" dirty="0">
                <a:latin typeface="+mn-lt"/>
                <a:cs typeface="Times New Roman" panose="02020603050405020304" pitchFamily="18" charset="0"/>
              </a:rPr>
              <a:t>Комплект н</a:t>
            </a:r>
            <a:r>
              <a:rPr lang="en-US" altLang="ru-RU" sz="1000" dirty="0" err="1">
                <a:latin typeface="+mn-lt"/>
                <a:cs typeface="Times New Roman" panose="02020603050405020304" pitchFamily="18" charset="0"/>
              </a:rPr>
              <a:t>оутбук</a:t>
            </a:r>
            <a:r>
              <a:rPr lang="ru-RU" altLang="ru-RU" sz="1000" dirty="0" err="1">
                <a:latin typeface="+mn-lt"/>
                <a:cs typeface="Times New Roman" panose="02020603050405020304" pitchFamily="18" charset="0"/>
              </a:rPr>
              <a:t>ов</a:t>
            </a:r>
            <a:r>
              <a:rPr lang="en-US" altLang="ru-RU" sz="1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ru-RU" sz="1000" dirty="0" err="1">
                <a:latin typeface="+mn-lt"/>
                <a:cs typeface="Times New Roman" panose="02020603050405020304" pitchFamily="18" charset="0"/>
              </a:rPr>
              <a:t>мобильного</a:t>
            </a:r>
            <a:r>
              <a:rPr lang="en-US" altLang="ru-RU" sz="1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ru-RU" sz="1000" dirty="0" err="1">
                <a:latin typeface="+mn-lt"/>
                <a:cs typeface="Times New Roman" panose="02020603050405020304" pitchFamily="18" charset="0"/>
              </a:rPr>
              <a:t>класса</a:t>
            </a:r>
            <a:r>
              <a:rPr lang="ru-RU" altLang="ru-RU" sz="1000" dirty="0">
                <a:latin typeface="+mn-lt"/>
                <a:cs typeface="Times New Roman" panose="02020603050405020304" pitchFamily="18" charset="0"/>
              </a:rPr>
              <a:t> (14 шт.)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altLang="ru-RU" sz="1000" dirty="0">
                <a:latin typeface="+mn-lt"/>
              </a:rPr>
              <a:t>Сервер, </a:t>
            </a:r>
            <a:r>
              <a:rPr lang="en-US" altLang="ru-RU" sz="1000" dirty="0">
                <a:latin typeface="+mn-lt"/>
              </a:rPr>
              <a:t>IP-</a:t>
            </a:r>
            <a:r>
              <a:rPr lang="ru-RU" altLang="ru-RU" sz="1000" dirty="0">
                <a:latin typeface="+mn-lt"/>
              </a:rPr>
              <a:t>камеры, м</a:t>
            </a:r>
            <a:r>
              <a:rPr lang="ru-RU" altLang="ru-RU" sz="1000" dirty="0">
                <a:latin typeface="+mn-lt"/>
                <a:cs typeface="Times New Roman" panose="02020603050405020304" pitchFamily="18" charset="0"/>
              </a:rPr>
              <a:t>ногофункциональные устройства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FBE70314-3D79-419F-8D12-38F6042848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0" y="1551442"/>
            <a:ext cx="9144000" cy="1556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4B9498D-76A1-42AE-93F3-8572BF27961C}"/>
              </a:ext>
            </a:extLst>
          </p:cNvPr>
          <p:cNvSpPr txBox="1"/>
          <p:nvPr/>
        </p:nvSpPr>
        <p:spPr>
          <a:xfrm>
            <a:off x="397447" y="1719529"/>
            <a:ext cx="5917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Поставка оборудования для создания цифровой образовательной среды за счет федерального бюджета:</a:t>
            </a:r>
          </a:p>
        </p:txBody>
      </p:sp>
      <p:pic>
        <p:nvPicPr>
          <p:cNvPr id="35" name="Picture 2" descr="Китай 1080P образования smart плата сенсорного экрана с подвижной ..."/>
          <p:cNvPicPr/>
          <p:nvPr/>
        </p:nvPicPr>
        <p:blipFill>
          <a:blip r:embed="rId10" cstate="print"/>
          <a:stretch/>
        </p:blipFill>
        <p:spPr>
          <a:xfrm>
            <a:off x="4769640" y="4629169"/>
            <a:ext cx="1027540" cy="1193690"/>
          </a:xfrm>
          <a:prstGeom prst="rect">
            <a:avLst/>
          </a:prstGeom>
          <a:ln>
            <a:noFill/>
          </a:ln>
        </p:spPr>
      </p:pic>
      <p:pic>
        <p:nvPicPr>
          <p:cNvPr id="36" name="Рисунок 31"/>
          <p:cNvPicPr/>
          <p:nvPr/>
        </p:nvPicPr>
        <p:blipFill rotWithShape="1">
          <a:blip r:embed="rId11"/>
          <a:srcRect t="20815" b="25180"/>
          <a:stretch/>
        </p:blipFill>
        <p:spPr>
          <a:xfrm>
            <a:off x="3278255" y="5334766"/>
            <a:ext cx="1442914" cy="3938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7749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91343-BADB-4795-9224-FCC2E5CBE28D}" type="slidenum">
              <a:rPr lang="ru-RU" altLang="ru-RU" smtClean="0"/>
              <a:pPr>
                <a:defRPr/>
              </a:pPr>
              <a:t>25</a:t>
            </a:fld>
            <a:endParaRPr lang="ru-RU" altLang="ru-RU"/>
          </a:p>
        </p:txBody>
      </p:sp>
      <p:sp>
        <p:nvSpPr>
          <p:cNvPr id="27" name="TextBox 26"/>
          <p:cNvSpPr txBox="1"/>
          <p:nvPr/>
        </p:nvSpPr>
        <p:spPr>
          <a:xfrm>
            <a:off x="294831" y="1790986"/>
            <a:ext cx="3832753" cy="4750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80000"/>
              </a:lnSpc>
              <a:spcBef>
                <a:spcPts val="900"/>
              </a:spcBef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Мероприятия по развитию ЭПОС на 2021-2022 годы: </a:t>
            </a:r>
          </a:p>
          <a:p>
            <a:pPr marL="285743" lvl="1" indent="-285743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Интеграция </a:t>
            </a:r>
            <a:r>
              <a:rPr lang="ru-RU" sz="1400" dirty="0" err="1"/>
              <a:t>ЭПОС.Библиотеки</a:t>
            </a:r>
            <a:r>
              <a:rPr lang="ru-RU" sz="1400" dirty="0"/>
              <a:t> с внешними образовательными платформами, в т.ч. в части дошкольного образования</a:t>
            </a:r>
          </a:p>
          <a:p>
            <a:pPr marL="285743" indent="-285743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Интеграция со </a:t>
            </a:r>
            <a:r>
              <a:rPr lang="ru-RU" sz="1400" dirty="0" err="1"/>
              <a:t>Сферум</a:t>
            </a:r>
            <a:r>
              <a:rPr lang="ru-RU" sz="1400" dirty="0"/>
              <a:t> и федеральной платформой Цифровой образовательной среды</a:t>
            </a:r>
          </a:p>
          <a:p>
            <a:pPr marL="285743" indent="-285743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Создание модуля «</a:t>
            </a:r>
            <a:r>
              <a:rPr lang="ru-RU" sz="1400" dirty="0" err="1"/>
              <a:t>ЭПОС.Олимпиады</a:t>
            </a:r>
            <a:r>
              <a:rPr lang="ru-RU" sz="1400" dirty="0"/>
              <a:t>»</a:t>
            </a:r>
            <a:endParaRPr lang="en-US" sz="1400" dirty="0"/>
          </a:p>
          <a:p>
            <a:pPr marL="285743" indent="-285743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Конструктор типового сайта школы</a:t>
            </a:r>
          </a:p>
          <a:p>
            <a:pPr marL="285743" indent="-285743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Развитие модуля «ЭПОС.СПО»</a:t>
            </a:r>
          </a:p>
          <a:p>
            <a:pPr marL="285743" indent="-285743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Создание модулей «</a:t>
            </a:r>
            <a:r>
              <a:rPr lang="ru-RU" sz="1400" dirty="0" err="1"/>
              <a:t>ЭПОС.Абитуриент</a:t>
            </a:r>
            <a:r>
              <a:rPr lang="ru-RU" sz="1400" dirty="0"/>
              <a:t>» и «</a:t>
            </a:r>
            <a:r>
              <a:rPr lang="ru-RU" sz="1400" dirty="0" err="1"/>
              <a:t>ЭПОС.Работодатель</a:t>
            </a:r>
            <a:r>
              <a:rPr lang="ru-RU" sz="1400" dirty="0"/>
              <a:t>»</a:t>
            </a:r>
          </a:p>
          <a:p>
            <a:pPr marL="285743" indent="-285743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Развитие сервиса автоматизированного расписания</a:t>
            </a:r>
          </a:p>
          <a:p>
            <a:pPr marL="285743" indent="-285743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Развитие сервисов ЭПОС для автоматизации массовых социально-значимых услуг (компенсация части родительской платы и др.)</a:t>
            </a:r>
          </a:p>
          <a:p>
            <a:pPr marL="285743" indent="-285743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Интеграция с финансовыми системами Пермского края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DBD072-7505-46AD-9029-8538280FC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1413391"/>
            <a:ext cx="9144000" cy="1556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C6C806E5-DE38-47F7-81AA-CB551C3BC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874956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Электронная Пермская Образовательная Система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445A9AE-8657-44C0-BF29-2E7A4E413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595743" y="1049164"/>
            <a:ext cx="1214438" cy="1200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583" y="2399795"/>
            <a:ext cx="4747373" cy="23952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122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9D42920-468A-4580-8A88-0725F5243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-1" r="-1865"/>
          <a:stretch/>
        </p:blipFill>
        <p:spPr>
          <a:xfrm>
            <a:off x="5670804" y="3758911"/>
            <a:ext cx="3056827" cy="18917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753A8DF-E8AB-4495-82B4-81ACCBC37D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9141" y="1605234"/>
            <a:ext cx="3138490" cy="20847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CE9DBE-7246-448C-B709-B28F3C4E6006}"/>
              </a:ext>
            </a:extLst>
          </p:cNvPr>
          <p:cNvSpPr txBox="1"/>
          <p:nvPr/>
        </p:nvSpPr>
        <p:spPr>
          <a:xfrm>
            <a:off x="416369" y="1598346"/>
            <a:ext cx="49671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/>
              <a:t>Сферум</a:t>
            </a:r>
            <a:r>
              <a:rPr lang="ru-RU" dirty="0"/>
              <a:t> – федеральная платформа для коммуникации в формате чатов и ВКС,</a:t>
            </a:r>
            <a:br>
              <a:rPr lang="ru-RU" dirty="0"/>
            </a:br>
            <a:r>
              <a:rPr lang="ru-RU" dirty="0"/>
              <a:t>аналог </a:t>
            </a:r>
            <a:r>
              <a:rPr lang="en-US" dirty="0"/>
              <a:t>Zoom </a:t>
            </a:r>
            <a:r>
              <a:rPr lang="ru-RU" dirty="0"/>
              <a:t>и других подобных платформ</a:t>
            </a:r>
          </a:p>
          <a:p>
            <a:endParaRPr lang="ru-RU" dirty="0"/>
          </a:p>
          <a:p>
            <a:r>
              <a:rPr lang="ru-RU" dirty="0"/>
              <a:t>На 25.08.2021 к </a:t>
            </a:r>
            <a:r>
              <a:rPr lang="ru-RU" dirty="0" err="1"/>
              <a:t>Сферум</a:t>
            </a:r>
            <a:r>
              <a:rPr lang="ru-RU" dirty="0"/>
              <a:t> подключены: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C00000"/>
                </a:solidFill>
              </a:rPr>
              <a:t>7</a:t>
            </a:r>
            <a:r>
              <a:rPr lang="ru-RU" dirty="0" smtClean="0"/>
              <a:t> </a:t>
            </a:r>
            <a:r>
              <a:rPr lang="ru-RU" dirty="0"/>
              <a:t>школ </a:t>
            </a:r>
            <a:r>
              <a:rPr lang="ru-RU" dirty="0" smtClean="0"/>
              <a:t>(54%, активны </a:t>
            </a:r>
            <a:r>
              <a:rPr lang="ru-RU" b="1" dirty="0" smtClean="0">
                <a:solidFill>
                  <a:srgbClr val="C00000"/>
                </a:solidFill>
              </a:rPr>
              <a:t>31%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5A06EB56-7207-498F-8EBC-D9429C009403}"/>
              </a:ext>
            </a:extLst>
          </p:cNvPr>
          <p:cNvSpPr txBox="1">
            <a:spLocks/>
          </p:cNvSpPr>
          <p:nvPr/>
        </p:nvSpPr>
        <p:spPr bwMode="auto">
          <a:xfrm>
            <a:off x="416370" y="3866303"/>
            <a:ext cx="5064919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500" b="1" dirty="0">
                <a:solidFill>
                  <a:schemeClr val="tx1"/>
                </a:solidFill>
                <a:latin typeface="+mn-lt"/>
              </a:rPr>
              <a:t>Возможные сценарии использования</a:t>
            </a:r>
            <a:r>
              <a:rPr lang="en-US" sz="1500" b="1" dirty="0">
                <a:solidFill>
                  <a:schemeClr val="tx1"/>
                </a:solidFill>
                <a:latin typeface="Montserrat bold" panose="020B0604020202020204" charset="-52"/>
              </a:rPr>
              <a:t>:</a:t>
            </a:r>
            <a:endParaRPr lang="ru-RU" sz="1500" b="1" dirty="0">
              <a:solidFill>
                <a:schemeClr val="tx1"/>
              </a:solidFill>
              <a:latin typeface="Montserrat bold" panose="020B0604020202020204" charset="-52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="" xmlns:a16="http://schemas.microsoft.com/office/drawing/2014/main" id="{0538429D-91BA-4DF9-8F01-1DC0109CF276}"/>
              </a:ext>
            </a:extLst>
          </p:cNvPr>
          <p:cNvSpPr txBox="1">
            <a:spLocks/>
          </p:cNvSpPr>
          <p:nvPr/>
        </p:nvSpPr>
        <p:spPr bwMode="auto">
          <a:xfrm>
            <a:off x="438981" y="4110778"/>
            <a:ext cx="4874560" cy="181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225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Проведение совещаний на уровне школы, муниципалитета</a:t>
            </a:r>
          </a:p>
          <a:p>
            <a:pPr>
              <a:lnSpc>
                <a:spcPct val="80000"/>
              </a:lnSpc>
              <a:spcBef>
                <a:spcPts val="225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Проведение онлайн или гибридного обучения детей в классе</a:t>
            </a:r>
          </a:p>
          <a:p>
            <a:pPr>
              <a:lnSpc>
                <a:spcPct val="80000"/>
              </a:lnSpc>
              <a:spcBef>
                <a:spcPts val="225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Проведение родительских собраний</a:t>
            </a:r>
          </a:p>
          <a:p>
            <a:pPr>
              <a:lnSpc>
                <a:spcPct val="80000"/>
              </a:lnSpc>
              <a:spcBef>
                <a:spcPts val="225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Мессенджер для школ</a:t>
            </a:r>
          </a:p>
          <a:p>
            <a:pPr>
              <a:lnSpc>
                <a:spcPct val="80000"/>
              </a:lnSpc>
              <a:spcBef>
                <a:spcPts val="225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Трансляция мероприятий</a:t>
            </a:r>
            <a:endParaRPr lang="ru-RU" sz="1600" i="1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spcBef>
                <a:spcPts val="225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Сетевое взаимодействие и профессиональное развитие учителей</a:t>
            </a:r>
          </a:p>
          <a:p>
            <a:pPr>
              <a:lnSpc>
                <a:spcPct val="80000"/>
              </a:lnSpc>
              <a:spcBef>
                <a:spcPts val="225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и др.</a:t>
            </a:r>
            <a:endParaRPr lang="ru-RU" sz="1600" i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7CDBD43-1F87-4F74-B77F-ADF6E4E49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0" y="1413391"/>
            <a:ext cx="9144000" cy="1556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Информационно-коммуникационная образовательная платформа «</a:t>
            </a:r>
            <a:r>
              <a:rPr lang="ru-RU" dirty="0" err="1"/>
              <a:t>Сферум</a:t>
            </a:r>
            <a:r>
              <a:rPr lang="ru-RU" dirty="0"/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6052" t="5281" r="68167" b="89757"/>
          <a:stretch/>
        </p:blipFill>
        <p:spPr>
          <a:xfrm>
            <a:off x="7199217" y="1479244"/>
            <a:ext cx="1600695" cy="43018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AA479C8F-FE20-469F-A459-3B40C40AA8FE}"/>
              </a:ext>
            </a:extLst>
          </p:cNvPr>
          <p:cNvSpPr/>
          <p:nvPr/>
        </p:nvSpPr>
        <p:spPr>
          <a:xfrm rot="1538094">
            <a:off x="8410349" y="1315372"/>
            <a:ext cx="724766" cy="32967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FF0000"/>
                </a:solidFill>
                <a:latin typeface="Montserrat bold" panose="00000800000000000000" pitchFamily="2" charset="-52"/>
              </a:rPr>
              <a:t>! </a:t>
            </a:r>
            <a:r>
              <a:rPr lang="en-US" sz="1350" b="1" dirty="0">
                <a:solidFill>
                  <a:srgbClr val="FF0000"/>
                </a:solidFill>
                <a:latin typeface="Montserrat bold" panose="00000800000000000000" pitchFamily="2" charset="-52"/>
              </a:rPr>
              <a:t>NEW</a:t>
            </a:r>
            <a:endParaRPr lang="ru-RU" sz="1350" b="1" dirty="0">
              <a:solidFill>
                <a:srgbClr val="FF0000"/>
              </a:solidFill>
              <a:latin typeface="Montserrat bold" panose="00000800000000000000" pitchFamily="2" charset="-5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050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956384"/>
            <a:ext cx="7929618" cy="590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8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ru-RU" b="1" dirty="0">
                <a:latin typeface="+mj-lt"/>
              </a:rPr>
              <a:t>Всероссийские проверочные работы</a:t>
            </a:r>
          </a:p>
          <a:p>
            <a:pPr marL="803275" lvl="1" indent="-346075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+mj-lt"/>
              </a:rPr>
              <a:t>в общеобразовательных организациях</a:t>
            </a:r>
          </a:p>
          <a:p>
            <a:pPr marL="803275" lvl="1" indent="-346075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+mj-lt"/>
              </a:rPr>
              <a:t>в организациях СПО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	</a:t>
            </a:r>
          </a:p>
          <a:p>
            <a:pPr marL="514350" indent="-514350">
              <a:lnSpc>
                <a:spcPct val="80000"/>
              </a:lnSpc>
              <a:spcBef>
                <a:spcPts val="900"/>
              </a:spcBef>
              <a:buFont typeface="+mj-lt"/>
              <a:buAutoNum type="arabicPeriod" startAt="2"/>
            </a:pPr>
            <a:r>
              <a:rPr lang="ru-RU" b="1" dirty="0">
                <a:latin typeface="+mj-lt"/>
              </a:rPr>
              <a:t>Национальные исследования качества образования</a:t>
            </a:r>
          </a:p>
          <a:p>
            <a:pPr marL="800100" lvl="1" indent="-34290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+mj-lt"/>
              </a:rPr>
              <a:t>достижения личностных и </a:t>
            </a:r>
            <a:r>
              <a:rPr lang="ru-RU" sz="1600" dirty="0" err="1">
                <a:latin typeface="+mj-lt"/>
              </a:rPr>
              <a:t>метапредметных</a:t>
            </a:r>
            <a:r>
              <a:rPr lang="ru-RU" sz="1600" dirty="0">
                <a:latin typeface="+mj-lt"/>
              </a:rPr>
              <a:t> результатов в 6, 8 классах</a:t>
            </a:r>
            <a:endParaRPr lang="ru-RU" sz="1600" b="1" dirty="0">
              <a:solidFill>
                <a:srgbClr val="7030A0"/>
              </a:solidFill>
              <a:latin typeface="+mj-lt"/>
            </a:endParaRPr>
          </a:p>
          <a:p>
            <a:pPr marL="514350" indent="-514350">
              <a:lnSpc>
                <a:spcPct val="80000"/>
              </a:lnSpc>
              <a:spcBef>
                <a:spcPts val="900"/>
              </a:spcBef>
              <a:buFont typeface="+mj-lt"/>
              <a:buAutoNum type="arabicPeriod" startAt="3"/>
            </a:pPr>
            <a:r>
              <a:rPr lang="ru-RU" b="1" dirty="0">
                <a:latin typeface="+mj-lt"/>
              </a:rPr>
              <a:t>Международные сравнительные исследования</a:t>
            </a:r>
            <a:endParaRPr lang="en-US" b="1" dirty="0">
              <a:latin typeface="+mj-lt"/>
            </a:endParaRPr>
          </a:p>
          <a:p>
            <a:pPr marL="742950" lvl="1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PIRLS </a:t>
            </a:r>
            <a:r>
              <a:rPr lang="en-US" dirty="0">
                <a:latin typeface="+mj-lt"/>
              </a:rPr>
              <a:t>(</a:t>
            </a:r>
            <a:r>
              <a:rPr lang="ru-RU" dirty="0">
                <a:latin typeface="+mj-lt"/>
              </a:rPr>
              <a:t>исследование качества чтения и понимания текста</a:t>
            </a:r>
            <a:r>
              <a:rPr lang="en-US" dirty="0">
                <a:latin typeface="+mj-lt"/>
              </a:rPr>
              <a:t>)</a:t>
            </a:r>
            <a:r>
              <a:rPr lang="ru-RU" dirty="0">
                <a:latin typeface="+mj-lt"/>
              </a:rPr>
              <a:t> </a:t>
            </a:r>
          </a:p>
          <a:p>
            <a:pPr marL="1200150" lvl="2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+mj-lt"/>
              </a:rPr>
              <a:t>2016, 4 классы – Россия </a:t>
            </a:r>
            <a:r>
              <a:rPr lang="ru-RU" sz="1600" dirty="0">
                <a:solidFill>
                  <a:srgbClr val="C00000"/>
                </a:solidFill>
                <a:latin typeface="+mj-lt"/>
              </a:rPr>
              <a:t>1 место </a:t>
            </a:r>
            <a:r>
              <a:rPr lang="ru-RU" sz="1600" dirty="0">
                <a:latin typeface="+mj-lt"/>
              </a:rPr>
              <a:t>среди 51 стран (Пермский край – 6 школ)</a:t>
            </a:r>
          </a:p>
          <a:p>
            <a:pPr marL="1200150" lvl="2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+mj-lt"/>
              </a:rPr>
              <a:t>2021, 4 классы – результаты подводятся (Пермский край – 6 школ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)</a:t>
            </a:r>
          </a:p>
          <a:p>
            <a:pPr marL="800100" lvl="1" indent="-34290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TIMSS </a:t>
            </a:r>
            <a:r>
              <a:rPr lang="en-US" dirty="0">
                <a:latin typeface="+mj-lt"/>
              </a:rPr>
              <a:t>(</a:t>
            </a:r>
            <a:r>
              <a:rPr lang="ru-RU" dirty="0">
                <a:latin typeface="+mj-lt"/>
              </a:rPr>
              <a:t>исследование качества математического и естественно-научного образования</a:t>
            </a:r>
            <a:r>
              <a:rPr lang="en-US" dirty="0">
                <a:latin typeface="+mj-lt"/>
              </a:rPr>
              <a:t>)</a:t>
            </a:r>
          </a:p>
          <a:p>
            <a:pPr marL="1200150" lvl="2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</a:rPr>
              <a:t>2019</a:t>
            </a:r>
            <a:r>
              <a:rPr lang="ru-RU" sz="1600" dirty="0">
                <a:latin typeface="+mj-lt"/>
              </a:rPr>
              <a:t>, 4 классы – Россия </a:t>
            </a:r>
            <a:r>
              <a:rPr lang="ru-RU" sz="1600" dirty="0">
                <a:solidFill>
                  <a:srgbClr val="C00000"/>
                </a:solidFill>
                <a:latin typeface="+mj-lt"/>
              </a:rPr>
              <a:t>3 место </a:t>
            </a:r>
            <a:r>
              <a:rPr lang="ru-RU" sz="1600" dirty="0">
                <a:latin typeface="+mj-lt"/>
              </a:rPr>
              <a:t>(естественно-научная грамотность) и 6 (математическая грамотность) место среди 58 стран (Пермский край – 6 школ)</a:t>
            </a:r>
          </a:p>
          <a:p>
            <a:pPr marL="1200150" lvl="2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+mj-lt"/>
              </a:rPr>
              <a:t>2019, 8 классы – Россия </a:t>
            </a:r>
            <a:r>
              <a:rPr lang="ru-RU" sz="1600" dirty="0">
                <a:solidFill>
                  <a:srgbClr val="C00000"/>
                </a:solidFill>
                <a:latin typeface="+mj-lt"/>
              </a:rPr>
              <a:t>5 место </a:t>
            </a:r>
            <a:r>
              <a:rPr lang="ru-RU" sz="1600" dirty="0">
                <a:latin typeface="+mj-lt"/>
              </a:rPr>
              <a:t>(естественно-научная грамотность) и 6 (математическая грамотность) место среди 39 стран (Пермский край – 6 школ)</a:t>
            </a:r>
            <a:endParaRPr lang="ru-RU" dirty="0">
              <a:latin typeface="+mj-lt"/>
            </a:endParaRPr>
          </a:p>
          <a:p>
            <a:pPr marL="800100" lvl="1" indent="-34290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0000"/>
                </a:solidFill>
                <a:latin typeface="+mj-lt"/>
              </a:rPr>
              <a:t>PISA</a:t>
            </a:r>
            <a:r>
              <a:rPr lang="en-US" dirty="0">
                <a:latin typeface="+mj-lt"/>
              </a:rPr>
              <a:t> (</a:t>
            </a:r>
            <a:r>
              <a:rPr lang="ru-RU" dirty="0">
                <a:latin typeface="+mj-lt"/>
              </a:rPr>
              <a:t>программа по оценке учебных достижений</a:t>
            </a:r>
            <a:r>
              <a:rPr lang="en-US" dirty="0">
                <a:latin typeface="+mj-lt"/>
              </a:rPr>
              <a:t>)</a:t>
            </a:r>
            <a:endParaRPr lang="ru-RU" dirty="0">
              <a:latin typeface="+mj-lt"/>
            </a:endParaRPr>
          </a:p>
          <a:p>
            <a:pPr marL="1257300" lvl="2" indent="-34290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+mj-lt"/>
              </a:rPr>
              <a:t>201</a:t>
            </a:r>
            <a:r>
              <a:rPr lang="en-US" sz="1600" dirty="0">
                <a:latin typeface="+mj-lt"/>
              </a:rPr>
              <a:t>8</a:t>
            </a:r>
            <a:r>
              <a:rPr lang="ru-RU" sz="1600" dirty="0">
                <a:latin typeface="+mj-lt"/>
              </a:rPr>
              <a:t>, дети в возрасте 15 лет – Россия 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3</a:t>
            </a:r>
            <a:r>
              <a:rPr lang="ru-RU" sz="1600" dirty="0">
                <a:solidFill>
                  <a:srgbClr val="C00000"/>
                </a:solidFill>
                <a:latin typeface="+mj-lt"/>
              </a:rPr>
              <a:t>0-33 места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(</a:t>
            </a:r>
            <a:r>
              <a:rPr lang="ru-RU" sz="1600" dirty="0">
                <a:latin typeface="+mj-lt"/>
              </a:rPr>
              <a:t>Пермский край – 6 школ)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</p:spPr>
        <p:txBody>
          <a:bodyPr>
            <a:noAutofit/>
          </a:bodyPr>
          <a:lstStyle/>
          <a:p>
            <a:r>
              <a:rPr lang="ru-RU" sz="2400" b="1" dirty="0"/>
              <a:t>Оценочные процедуры Министерства просвещения Российской Федерации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6EAD338-ECB7-481B-9C31-A6C086DC2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750148"/>
            <a:ext cx="9144000" cy="207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32" y="2822082"/>
            <a:ext cx="1258089" cy="11960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32" y="980434"/>
            <a:ext cx="1258089" cy="16774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541" y="4182299"/>
            <a:ext cx="1266993" cy="948501"/>
          </a:xfrm>
          <a:prstGeom prst="rect">
            <a:avLst/>
          </a:prstGeom>
        </p:spPr>
      </p:pic>
      <p:sp>
        <p:nvSpPr>
          <p:cNvPr id="10" name="Номер слайда 2">
            <a:extLst>
              <a:ext uri="{FF2B5EF4-FFF2-40B4-BE49-F238E27FC236}">
                <a16:creationId xmlns="" xmlns:a16="http://schemas.microsoft.com/office/drawing/2014/main" id="{B1E27157-124D-4627-99CA-958A8323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0E58430-FFFB-4512-9722-3B2B2F0EE9F2}" type="slidenum">
              <a:rPr lang="ru-RU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644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ds04.infourok.ru/uploads/ex/0288/000f44c7-935f4615/1/img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52994" cy="69033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22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96499849"/>
              </p:ext>
            </p:extLst>
          </p:nvPr>
        </p:nvGraphicFramePr>
        <p:xfrm>
          <a:off x="380091" y="908725"/>
          <a:ext cx="8216336" cy="36774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5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182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245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23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367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1829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4364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7023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5086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66887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64154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208772"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Русский</a:t>
                      </a:r>
                      <a:r>
                        <a:rPr lang="ru-RU" sz="11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язык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7532" marR="6753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7532" marR="6753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Математика профильная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7532" marR="6753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7532" marR="6753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всем предметам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7532" marR="6753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7532" marR="67532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7127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Территория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Ср. балл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Территория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Ср. балл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Территория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Ср.</a:t>
                      </a:r>
                      <a:r>
                        <a:rPr lang="ru-RU" sz="11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алл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8772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ЗАТО Звездный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82,48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ЗАТО Звёздный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71,00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ЗАТО Звёздный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73,84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8772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Кишертский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79,00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Чернушинский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68,03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Чернушинский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ГО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69,98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8772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Чернушинский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ГО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78,93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Юсьвинский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64,78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Верещагинский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67,92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8772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Гайнский</a:t>
                      </a:r>
                      <a:r>
                        <a:rPr lang="ru-RU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78,08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Верещагинский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64,38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Пермь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67,25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8772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Еловский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77,54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Ильинский ГО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63,89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Очерский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66,44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8772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Кунгур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76,72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Пермь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63,85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Сивинский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66,32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8772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Верещагинский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75,99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Очерский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63,27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Кишертский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66,12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8772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Кочевский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75,87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Гайнский</a:t>
                      </a:r>
                      <a:r>
                        <a:rPr lang="ru-RU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62,73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Юсьвинский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65,88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8772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Соликамский ГО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75,54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Нытвенский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62,53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Кунгур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65,82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8772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Уинский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75,48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Сивинский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62,45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Кудымкар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65,70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8772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Пермь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75,47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Краснокамский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62,24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Чусовской  ГО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65,30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8772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Очерский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74,57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Куединский МО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62,19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Соликамский ГО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65,15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8772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Сивинский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74,44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Ординский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62,15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Ильинский ГО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64,95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8772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 Кудымкар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74,09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г.Кунгур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62,02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Кочевский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64,72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8772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Карагайский МО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73,73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Октябрьский ГО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61,60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54000" marR="54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Нытвенский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64,50</a:t>
                      </a:r>
                    </a:p>
                  </a:txBody>
                  <a:tcPr marL="54000" marR="54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39552" y="5330911"/>
            <a:ext cx="6308687" cy="587203"/>
          </a:xfrm>
          <a:prstGeom prst="rect">
            <a:avLst/>
          </a:prstGeom>
          <a:noFill/>
        </p:spPr>
        <p:txBody>
          <a:bodyPr wrap="square" numCol="4">
            <a:noAutofit/>
          </a:bodyPr>
          <a:lstStyle/>
          <a:p>
            <a:pPr marL="200025" indent="-200025" fontAlgn="b">
              <a:buFont typeface="Wingdings" panose="05000000000000000000" pitchFamily="2" charset="2"/>
              <a:buChar char="§"/>
            </a:pPr>
            <a:r>
              <a:rPr lang="ru-RU" sz="101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 </a:t>
            </a:r>
            <a:r>
              <a:rPr lang="ru-RU" sz="1013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Чернушинский</a:t>
            </a:r>
            <a:endParaRPr lang="ru-RU" sz="1013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Wingdings" panose="05000000000000000000" pitchFamily="2" charset="2"/>
            </a:endParaRPr>
          </a:p>
          <a:p>
            <a:pPr marL="200025" indent="-200025" fontAlgn="b">
              <a:buFont typeface="Wingdings" panose="05000000000000000000" pitchFamily="2" charset="2"/>
              <a:buChar char="§"/>
            </a:pPr>
            <a:r>
              <a:rPr lang="ru-RU" sz="101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 </a:t>
            </a:r>
            <a:r>
              <a:rPr lang="ru-RU" sz="101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Пермь</a:t>
            </a:r>
          </a:p>
          <a:p>
            <a:pPr marL="200025" indent="-200025" defTabSz="385763" fontAlgn="b">
              <a:buFont typeface="Wingdings" panose="05000000000000000000" pitchFamily="2" charset="2"/>
              <a:buChar char="§"/>
              <a:defRPr/>
            </a:pPr>
            <a:r>
              <a:rPr lang="ru-RU" sz="10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ЗАТО «Звездный»</a:t>
            </a:r>
          </a:p>
          <a:p>
            <a:pPr marL="160735" indent="-160735" fontAlgn="b">
              <a:buFont typeface="Wingdings" panose="05000000000000000000" pitchFamily="2" charset="2"/>
              <a:buChar char="§"/>
            </a:pPr>
            <a:r>
              <a:rPr lang="ru-RU" sz="10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Кочевский</a:t>
            </a:r>
            <a:r>
              <a:rPr lang="ru-RU" sz="10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МО</a:t>
            </a:r>
            <a:endParaRPr lang="ru-RU" sz="1013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0735" indent="-160735" fontAlgn="b">
              <a:buFont typeface="Wingdings" panose="05000000000000000000" pitchFamily="2" charset="2"/>
              <a:buChar char="§"/>
            </a:pPr>
            <a:r>
              <a:rPr lang="ru-RU" sz="10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Сивинский</a:t>
            </a:r>
            <a:r>
              <a:rPr lang="ru-RU" sz="10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МО</a:t>
            </a:r>
            <a:endParaRPr lang="ru-RU" sz="1013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0735" indent="-160735" fontAlgn="b">
              <a:buFont typeface="Wingdings" panose="05000000000000000000" pitchFamily="2" charset="2"/>
              <a:buChar char="§"/>
            </a:pPr>
            <a:endParaRPr lang="ru-RU" sz="101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0735" indent="-160735" fontAlgn="b">
              <a:buFont typeface="Wingdings" panose="05000000000000000000" pitchFamily="2" charset="2"/>
              <a:buChar char="§"/>
            </a:pPr>
            <a:r>
              <a:rPr lang="ru-RU" sz="10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Кишертский</a:t>
            </a:r>
            <a:r>
              <a:rPr lang="ru-RU" sz="10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МО</a:t>
            </a:r>
          </a:p>
          <a:p>
            <a:pPr marL="160735" indent="-160735" fontAlgn="b">
              <a:buFont typeface="Wingdings" panose="05000000000000000000" pitchFamily="2" charset="2"/>
              <a:buChar char="§"/>
            </a:pPr>
            <a:r>
              <a:rPr lang="ru-RU" sz="10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Верещагинский</a:t>
            </a:r>
            <a:r>
              <a:rPr lang="ru-RU" sz="10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ГО</a:t>
            </a:r>
          </a:p>
          <a:p>
            <a:pPr marL="160735" indent="-160735" fontAlgn="b">
              <a:buFont typeface="Wingdings" panose="05000000000000000000" pitchFamily="2" charset="2"/>
              <a:buChar char="§"/>
            </a:pPr>
            <a:r>
              <a:rPr lang="ru-RU" sz="10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Кудымкарский</a:t>
            </a:r>
            <a:r>
              <a:rPr lang="ru-RU" sz="10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МО</a:t>
            </a:r>
          </a:p>
          <a:p>
            <a:pPr marL="160735" indent="-160735" fontAlgn="b">
              <a:buFont typeface="Wingdings" panose="05000000000000000000" pitchFamily="2" charset="2"/>
              <a:buChar char="§"/>
            </a:pPr>
            <a:r>
              <a:rPr lang="ru-RU" sz="10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Очерский</a:t>
            </a:r>
            <a:r>
              <a:rPr lang="ru-RU" sz="10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ГО</a:t>
            </a:r>
          </a:p>
          <a:p>
            <a:pPr marL="160735" indent="-160735" fontAlgn="b">
              <a:buFont typeface="Wingdings" panose="05000000000000000000" pitchFamily="2" charset="2"/>
              <a:buChar char="§"/>
            </a:pPr>
            <a:r>
              <a:rPr lang="ru-RU" sz="101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 </a:t>
            </a:r>
            <a:r>
              <a:rPr lang="ru-RU" sz="101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Кунгур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6093296"/>
            <a:ext cx="1771639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ru-RU" sz="101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 </a:t>
            </a:r>
            <a:r>
              <a:rPr lang="ru-RU" sz="10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Лидеры в течение 3-х лет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100079"/>
            <a:ext cx="84853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85763" fontAlgn="b">
              <a:defRPr/>
            </a:pPr>
            <a:r>
              <a: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ТОП-10 - абсолютные лидеры по среднему баллу по всем предметам, доле </a:t>
            </a:r>
            <a:r>
              <a:rPr lang="ru-RU" sz="9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высокобалльных</a:t>
            </a:r>
            <a:r>
              <a: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работ и 225-балльников: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5BC9B87-CE61-47EA-AC34-99A75A74F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1419861"/>
            <a:ext cx="9144000" cy="1556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Муниципалитеты – лидеры по среднему баллу ЕГЭ-2021</a:t>
            </a:r>
          </a:p>
        </p:txBody>
      </p:sp>
      <p:sp>
        <p:nvSpPr>
          <p:cNvPr id="12" name="Номер слайда 1">
            <a:extLst>
              <a:ext uri="{FF2B5EF4-FFF2-40B4-BE49-F238E27FC236}">
                <a16:creationId xmlns="" xmlns:a16="http://schemas.microsoft.com/office/drawing/2014/main" id="{FF24A636-8531-4026-AC1A-93A5F064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5624513"/>
            <a:ext cx="2057400" cy="273844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2C76BF5-6797-4368-A849-6872AFD36D71}" type="slidenum">
              <a:rPr lang="ru-RU" altLang="ru-RU">
                <a:solidFill>
                  <a:srgbClr val="898989"/>
                </a:solidFill>
                <a:latin typeface="PT Sans" panose="020B0703020203020204" pitchFamily="34" charset="-52"/>
              </a:rPr>
              <a:pPr eaLnBrk="1" hangingPunct="1"/>
              <a:t>29</a:t>
            </a:fld>
            <a:endParaRPr lang="ru-RU" altLang="ru-RU" dirty="0">
              <a:solidFill>
                <a:srgbClr val="898989"/>
              </a:solidFill>
              <a:latin typeface="PT Sans" panose="020B0703020203020204" pitchFamily="34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A479C8F-FE20-469F-A459-3B40C40AA8FE}"/>
              </a:ext>
            </a:extLst>
          </p:cNvPr>
          <p:cNvSpPr/>
          <p:nvPr/>
        </p:nvSpPr>
        <p:spPr>
          <a:xfrm rot="935292">
            <a:off x="7540655" y="607596"/>
            <a:ext cx="1466883" cy="32967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FF0000"/>
                </a:solidFill>
                <a:latin typeface="Montserrat bold" panose="00000800000000000000" pitchFamily="2" charset="-52"/>
              </a:rPr>
              <a:t>ГОРДИМСЯ</a:t>
            </a:r>
          </a:p>
        </p:txBody>
      </p:sp>
    </p:spTree>
    <p:extLst>
      <p:ext uri="{BB962C8B-B14F-4D97-AF65-F5344CB8AC3E}">
        <p14:creationId xmlns="" xmlns:p14="http://schemas.microsoft.com/office/powerpoint/2010/main" val="81886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269875" y="6062663"/>
            <a:ext cx="86645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Распоряжение Правительства Российской Федерации от 29.05.2015 № 996-р </a:t>
            </a:r>
            <a:br>
              <a:rPr lang="ru-RU" b="1" dirty="0">
                <a:solidFill>
                  <a:srgbClr val="00B050"/>
                </a:solidFill>
                <a:latin typeface="Calibri" pitchFamily="34" charset="0"/>
              </a:rPr>
            </a:br>
            <a:r>
              <a:rPr lang="ru-RU" b="1" dirty="0">
                <a:solidFill>
                  <a:srgbClr val="00B050"/>
                </a:solidFill>
                <a:latin typeface="Calibri" pitchFamily="34" charset="0"/>
              </a:rPr>
              <a:t>«Об утверждении Стратегии развития воспитания в Российской Федерации на период до 2025 года»</a:t>
            </a:r>
          </a:p>
        </p:txBody>
      </p:sp>
      <p:sp>
        <p:nvSpPr>
          <p:cNvPr id="7171" name="Заголовок 1"/>
          <p:cNvSpPr txBox="1">
            <a:spLocks/>
          </p:cNvSpPr>
          <p:nvPr/>
        </p:nvSpPr>
        <p:spPr bwMode="auto">
          <a:xfrm>
            <a:off x="571472" y="642918"/>
            <a:ext cx="7286676" cy="35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ru-RU" sz="3200" b="1" dirty="0">
                <a:latin typeface="Calibri" pitchFamily="34" charset="0"/>
              </a:rPr>
              <a:t>Стратегия развития воспитания в Российской Федерации на период до 2025 года</a:t>
            </a:r>
          </a:p>
        </p:txBody>
      </p:sp>
      <p:pic>
        <p:nvPicPr>
          <p:cNvPr id="7172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42976" cy="131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Box 8"/>
          <p:cNvSpPr txBox="1">
            <a:spLocks noChangeArrowheads="1"/>
          </p:cNvSpPr>
          <p:nvPr/>
        </p:nvSpPr>
        <p:spPr bwMode="auto">
          <a:xfrm>
            <a:off x="517525" y="1260475"/>
            <a:ext cx="3059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ПРИОРИТЕТНАЯ ЗАДАЧА</a:t>
            </a:r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517525" y="1558925"/>
            <a:ext cx="8261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Calibri" pitchFamily="34" charset="0"/>
              </a:rPr>
              <a:t>развитие высоконравственной личности, разделяющей российские традиционные духовные ценности, обладающей актуальными знаниями и умениями, способной реализовывать свой потенциал в условиях современного общества, готовой к мирному созиданию и защите Родины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517525" y="2562225"/>
            <a:ext cx="44402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ОБНОВЛЕНИЕ ВОСПИТАТЕЛЬНОГО ПРОЦЕССА</a:t>
            </a:r>
          </a:p>
        </p:txBody>
      </p:sp>
      <p:graphicFrame>
        <p:nvGraphicFramePr>
          <p:cNvPr id="12" name="Схема 11"/>
          <p:cNvGraphicFramePr/>
          <p:nvPr/>
        </p:nvGraphicFramePr>
        <p:xfrm>
          <a:off x="807243" y="2986578"/>
          <a:ext cx="3738563" cy="172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Схема 12"/>
          <p:cNvGraphicFramePr/>
          <p:nvPr/>
        </p:nvGraphicFramePr>
        <p:xfrm>
          <a:off x="4862512" y="2932170"/>
          <a:ext cx="3738563" cy="1814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1675312" y="4858456"/>
          <a:ext cx="6123213" cy="113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7179" name="Рисунок 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729538" y="327025"/>
            <a:ext cx="99377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РЕЗУЛЬТАТЫ ЕГЭ</a:t>
            </a:r>
            <a:endParaRPr lang="ru-RU" b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66731196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37213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Высокобалльные</a:t>
            </a:r>
            <a:r>
              <a:rPr lang="ru-RU" dirty="0" smtClean="0"/>
              <a:t> работы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638030811"/>
              </p:ext>
            </p:extLst>
          </p:nvPr>
        </p:nvGraphicFramePr>
        <p:xfrm>
          <a:off x="457200" y="1124744"/>
          <a:ext cx="8354686" cy="276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998"/>
                <a:gridCol w="2304256"/>
                <a:gridCol w="388843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</a:t>
                      </a:r>
                      <a:r>
                        <a:rPr lang="ru-RU" dirty="0" err="1" smtClean="0"/>
                        <a:t>высокобалльных</a:t>
                      </a:r>
                      <a:r>
                        <a:rPr lang="ru-RU" dirty="0" smtClean="0"/>
                        <a:t> работ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учитель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Русский язык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Мизева</a:t>
                      </a:r>
                      <a:r>
                        <a:rPr lang="ru-RU" dirty="0" smtClean="0"/>
                        <a:t> Алевтина </a:t>
                      </a:r>
                      <a:r>
                        <a:rPr lang="ru-RU" dirty="0" err="1" smtClean="0"/>
                        <a:t>Власовна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Парчук</a:t>
                      </a:r>
                      <a:r>
                        <a:rPr lang="ru-RU" dirty="0" smtClean="0"/>
                        <a:t> Елена </a:t>
                      </a:r>
                      <a:r>
                        <a:rPr lang="ru-RU" dirty="0" err="1" smtClean="0"/>
                        <a:t>Рифкатовна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Математика 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Базуева</a:t>
                      </a:r>
                      <a:r>
                        <a:rPr lang="ru-RU" dirty="0" smtClean="0"/>
                        <a:t> Наталья Васильевна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Химия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Тиунова</a:t>
                      </a:r>
                      <a:r>
                        <a:rPr lang="ru-RU" dirty="0" smtClean="0"/>
                        <a:t> Людмила Владимировна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Литература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Мизева</a:t>
                      </a:r>
                      <a:r>
                        <a:rPr lang="ru-RU" dirty="0" smtClean="0"/>
                        <a:t> Алевтина </a:t>
                      </a:r>
                      <a:r>
                        <a:rPr lang="ru-RU" dirty="0" err="1" smtClean="0"/>
                        <a:t>Власовна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3568" y="4149080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225 и выше баллов по трем экзаменам набрали:</a:t>
            </a:r>
          </a:p>
          <a:p>
            <a:pPr marL="342900" indent="-342900">
              <a:buAutoNum type="arabicPeriod"/>
            </a:pPr>
            <a:r>
              <a:rPr lang="ru-RU" dirty="0" smtClean="0"/>
              <a:t>Андреева Дарья – 254 баллов (русский язык, математика, обществознание);</a:t>
            </a:r>
          </a:p>
          <a:p>
            <a:pPr marL="342900" indent="-342900">
              <a:buAutoNum type="arabicPeriod"/>
            </a:pPr>
            <a:r>
              <a:rPr lang="ru-RU" dirty="0" err="1" smtClean="0"/>
              <a:t>Анфалова</a:t>
            </a:r>
            <a:r>
              <a:rPr lang="ru-RU" dirty="0" smtClean="0"/>
              <a:t> Виктория – 236 баллов (русский язык, математика, обществознание);</a:t>
            </a:r>
          </a:p>
          <a:p>
            <a:pPr marL="342900" indent="-342900">
              <a:buAutoNum type="arabicPeriod"/>
            </a:pPr>
            <a:r>
              <a:rPr lang="ru-RU" dirty="0" smtClean="0"/>
              <a:t>Ермолаева Наталья – 250баллов (русский язык, математика, химия) 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281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ОГЭ </a:t>
            </a:r>
            <a:endParaRPr lang="ru-RU" dirty="0"/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39441455"/>
              </p:ext>
            </p:extLst>
          </p:nvPr>
        </p:nvGraphicFramePr>
        <p:xfrm>
          <a:off x="323528" y="1196752"/>
          <a:ext cx="822960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26504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85818"/>
          </a:xfrm>
        </p:spPr>
        <p:txBody>
          <a:bodyPr/>
          <a:lstStyle/>
          <a:p>
            <a:r>
              <a:rPr lang="ru-RU" dirty="0" smtClean="0"/>
              <a:t>ВЫСОКОБАЛЛЬНЫЕ РАБОТЫ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89108029"/>
              </p:ext>
            </p:extLst>
          </p:nvPr>
        </p:nvGraphicFramePr>
        <p:xfrm>
          <a:off x="71405" y="620688"/>
          <a:ext cx="9072595" cy="647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595"/>
                <a:gridCol w="1349896"/>
                <a:gridCol w="1656184"/>
                <a:gridCol w="385192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ШКОЛА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К-во  работ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учитель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Касимовская</a:t>
                      </a:r>
                      <a:r>
                        <a:rPr lang="ru-RU" dirty="0" smtClean="0"/>
                        <a:t> ООШ</a:t>
                      </a:r>
                      <a:endParaRPr lang="ru-RU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математика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Маленьких Наталия Николаевна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Гайнская</a:t>
                      </a:r>
                      <a:r>
                        <a:rPr lang="ru-RU" dirty="0" smtClean="0"/>
                        <a:t> СОШ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Исаева Елена Михайловна (3 чел.)</a:t>
                      </a:r>
                    </a:p>
                    <a:p>
                      <a:r>
                        <a:rPr lang="ru-RU" dirty="0" smtClean="0"/>
                        <a:t>Давыдова Валентина Николаевна (</a:t>
                      </a:r>
                      <a:r>
                        <a:rPr lang="ru-RU" baseline="0" dirty="0" smtClean="0"/>
                        <a:t> 1ч ел.)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Сергеевская</a:t>
                      </a:r>
                      <a:r>
                        <a:rPr lang="ru-RU" dirty="0" smtClean="0"/>
                        <a:t> СОШ 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Тарасова Татьяна Анатольевна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Лесокамочка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Осипова Нина Егоровна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Онылская</a:t>
                      </a:r>
                      <a:r>
                        <a:rPr lang="ru-RU" dirty="0" smtClean="0"/>
                        <a:t> ООШ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Салабуда</a:t>
                      </a:r>
                      <a:r>
                        <a:rPr lang="ru-RU" dirty="0" smtClean="0"/>
                        <a:t> Любовь Владимировна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У-</a:t>
                      </a:r>
                      <a:r>
                        <a:rPr lang="ru-RU" dirty="0" err="1" smtClean="0"/>
                        <a:t>Черновская</a:t>
                      </a:r>
                      <a:r>
                        <a:rPr lang="ru-RU" dirty="0" smtClean="0"/>
                        <a:t> СОШ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Златина</a:t>
                      </a:r>
                      <a:r>
                        <a:rPr lang="ru-RU" dirty="0" smtClean="0"/>
                        <a:t> Татьяна Михайловна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В-Старицкая СОШ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Русский язык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 (2 чел 100 б)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>
                          <a:solidFill>
                            <a:srgbClr val="00B050"/>
                          </a:solidFill>
                        </a:rPr>
                        <a:t>Гагарина </a:t>
                      </a:r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Лариса Геннадьевна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Касимовская</a:t>
                      </a:r>
                      <a:r>
                        <a:rPr lang="ru-RU" dirty="0" smtClean="0"/>
                        <a:t> ООШ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Жижилева</a:t>
                      </a:r>
                      <a:r>
                        <a:rPr lang="ru-RU" dirty="0" smtClean="0"/>
                        <a:t> Светлана Ивановна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rgbClr val="00B050"/>
                          </a:solidFill>
                        </a:rPr>
                        <a:t>Гайнская</a:t>
                      </a:r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 СОШ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 (3 чел 100 б)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Щукина Светлана Викторовна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rgbClr val="00B050"/>
                          </a:solidFill>
                        </a:rPr>
                        <a:t>Харинская</a:t>
                      </a:r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 ООШ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(1 чел. 100 б)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rgbClr val="00B050"/>
                          </a:solidFill>
                        </a:rPr>
                        <a:t>Базуева</a:t>
                      </a:r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 Маргарита Николаевна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Сергеевская</a:t>
                      </a:r>
                      <a:r>
                        <a:rPr lang="ru-RU" dirty="0" smtClean="0"/>
                        <a:t> СОШ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Козлова Татьяна </a:t>
                      </a:r>
                      <a:r>
                        <a:rPr lang="ru-RU" dirty="0" err="1" smtClean="0"/>
                        <a:t>Исаковна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У-Черновская</a:t>
                      </a:r>
                      <a:r>
                        <a:rPr lang="ru-RU" dirty="0" smtClean="0"/>
                        <a:t> СОШ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Парчук</a:t>
                      </a:r>
                      <a:r>
                        <a:rPr lang="ru-RU" dirty="0" smtClean="0"/>
                        <a:t> Елена </a:t>
                      </a:r>
                      <a:r>
                        <a:rPr lang="ru-RU" dirty="0" err="1" smtClean="0"/>
                        <a:t>Рифкатовна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Лесокамочка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Федурина</a:t>
                      </a:r>
                      <a:r>
                        <a:rPr lang="ru-RU" dirty="0" smtClean="0"/>
                        <a:t> Анастасия Сергеевна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Онылская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ООШ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Харина Оксана Александровна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Серебрянская ООШ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Горюнова Татьяна Ивановна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9005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 – молодцы!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04056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Майер О.М.</a:t>
            </a:r>
          </a:p>
          <a:p>
            <a:r>
              <a:rPr lang="ru-RU" dirty="0" err="1" smtClean="0"/>
              <a:t>Лунегова</a:t>
            </a:r>
            <a:r>
              <a:rPr lang="ru-RU" dirty="0" smtClean="0"/>
              <a:t> С.И.</a:t>
            </a:r>
          </a:p>
          <a:p>
            <a:r>
              <a:rPr lang="ru-RU" dirty="0" err="1" smtClean="0"/>
              <a:t>Корабликова</a:t>
            </a:r>
            <a:r>
              <a:rPr lang="ru-RU" dirty="0" smtClean="0"/>
              <a:t> Е.В. </a:t>
            </a:r>
          </a:p>
          <a:p>
            <a:r>
              <a:rPr lang="ru-RU" dirty="0" err="1" smtClean="0"/>
              <a:t>Дегтянникова</a:t>
            </a:r>
            <a:r>
              <a:rPr lang="ru-RU" dirty="0" smtClean="0"/>
              <a:t> Н.Н.</a:t>
            </a:r>
          </a:p>
          <a:p>
            <a:r>
              <a:rPr lang="ru-RU" dirty="0" smtClean="0"/>
              <a:t>Доронина Е.В.</a:t>
            </a:r>
          </a:p>
          <a:p>
            <a:r>
              <a:rPr lang="ru-RU" dirty="0" err="1" smtClean="0"/>
              <a:t>Голева</a:t>
            </a:r>
            <a:r>
              <a:rPr lang="ru-RU" dirty="0" smtClean="0"/>
              <a:t> О.Б.</a:t>
            </a:r>
          </a:p>
          <a:p>
            <a:r>
              <a:rPr lang="ru-RU" dirty="0" smtClean="0"/>
              <a:t>Мышкина Е.Б.</a:t>
            </a:r>
          </a:p>
          <a:p>
            <a:r>
              <a:rPr lang="ru-RU" dirty="0" smtClean="0"/>
              <a:t>Якимова Л.Г.</a:t>
            </a:r>
          </a:p>
          <a:p>
            <a:r>
              <a:rPr lang="ru-RU" dirty="0" err="1" smtClean="0"/>
              <a:t>Пашкевичус</a:t>
            </a:r>
            <a:r>
              <a:rPr lang="ru-RU" dirty="0" smtClean="0"/>
              <a:t> М.Н.</a:t>
            </a:r>
          </a:p>
          <a:p>
            <a:r>
              <a:rPr lang="ru-RU" dirty="0" smtClean="0"/>
              <a:t>Голиков С.В.</a:t>
            </a:r>
          </a:p>
          <a:p>
            <a:r>
              <a:rPr lang="ru-RU" dirty="0" err="1" smtClean="0"/>
              <a:t>Палаухина</a:t>
            </a:r>
            <a:r>
              <a:rPr lang="ru-RU" dirty="0" smtClean="0"/>
              <a:t> Л.В.</a:t>
            </a:r>
          </a:p>
          <a:p>
            <a:r>
              <a:rPr lang="ru-RU" dirty="0" smtClean="0"/>
              <a:t>Викторов Д.С.</a:t>
            </a:r>
          </a:p>
          <a:p>
            <a:r>
              <a:rPr lang="ru-RU" dirty="0" smtClean="0"/>
              <a:t>Максимова Е.Ф.</a:t>
            </a:r>
          </a:p>
          <a:p>
            <a:r>
              <a:rPr lang="ru-RU" dirty="0" smtClean="0"/>
              <a:t>Иванчина И.И.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8559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ОТДЕЛЬНОЕ СПАСИБО!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685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Учителям русского языка:</a:t>
            </a:r>
          </a:p>
          <a:p>
            <a:pPr marL="514350" indent="-514350">
              <a:buAutoNum type="arabicPeriod"/>
            </a:pPr>
            <a:r>
              <a:rPr lang="ru-RU" dirty="0" smtClean="0"/>
              <a:t>Козлова Т.И. – </a:t>
            </a:r>
            <a:r>
              <a:rPr lang="ru-RU" dirty="0" err="1" smtClean="0"/>
              <a:t>Сергеевская</a:t>
            </a:r>
            <a:r>
              <a:rPr lang="ru-RU" dirty="0" smtClean="0"/>
              <a:t> СОШ</a:t>
            </a:r>
          </a:p>
          <a:p>
            <a:pPr marL="514350" indent="-514350">
              <a:buAutoNum type="arabicPeriod"/>
            </a:pPr>
            <a:r>
              <a:rPr lang="ru-RU" dirty="0" err="1" smtClean="0"/>
              <a:t>Гафнер</a:t>
            </a:r>
            <a:r>
              <a:rPr lang="ru-RU" dirty="0" smtClean="0"/>
              <a:t> О.И. – </a:t>
            </a:r>
            <a:r>
              <a:rPr lang="ru-RU" dirty="0" err="1" smtClean="0"/>
              <a:t>Сергеевская</a:t>
            </a:r>
            <a:r>
              <a:rPr lang="ru-RU" dirty="0" smtClean="0"/>
              <a:t> СОШ</a:t>
            </a:r>
          </a:p>
          <a:p>
            <a:pPr marL="514350" indent="-514350">
              <a:buAutoNum type="arabicPeriod"/>
            </a:pPr>
            <a:r>
              <a:rPr lang="ru-RU" dirty="0" smtClean="0"/>
              <a:t>Юркина Г.Н. – </a:t>
            </a:r>
            <a:r>
              <a:rPr lang="ru-RU" dirty="0" err="1" smtClean="0"/>
              <a:t>Сергеевская</a:t>
            </a:r>
            <a:r>
              <a:rPr lang="ru-RU" dirty="0" smtClean="0"/>
              <a:t> СОШ</a:t>
            </a:r>
          </a:p>
          <a:p>
            <a:pPr marL="514350" indent="-514350">
              <a:buAutoNum type="arabicPeriod"/>
            </a:pPr>
            <a:r>
              <a:rPr lang="ru-RU" dirty="0" smtClean="0"/>
              <a:t>Гагарина Л.Г. – </a:t>
            </a:r>
            <a:r>
              <a:rPr lang="ru-RU" dirty="0" err="1" smtClean="0"/>
              <a:t>Верхнестарицкая</a:t>
            </a:r>
            <a:r>
              <a:rPr lang="ru-RU" dirty="0" smtClean="0"/>
              <a:t> СОШ</a:t>
            </a:r>
          </a:p>
          <a:p>
            <a:pPr marL="514350" indent="-514350">
              <a:buAutoNum type="arabicPeriod"/>
            </a:pPr>
            <a:r>
              <a:rPr lang="ru-RU" dirty="0" err="1" smtClean="0"/>
              <a:t>Дегтянникова</a:t>
            </a:r>
            <a:r>
              <a:rPr lang="ru-RU" dirty="0" smtClean="0"/>
              <a:t> Е.Ю. – </a:t>
            </a:r>
            <a:r>
              <a:rPr lang="ru-RU" dirty="0" err="1" smtClean="0"/>
              <a:t>Харинская</a:t>
            </a:r>
            <a:r>
              <a:rPr lang="ru-RU" dirty="0" smtClean="0"/>
              <a:t> ООШ</a:t>
            </a:r>
          </a:p>
          <a:p>
            <a:pPr marL="514350" indent="-514350">
              <a:buAutoNum type="arabicPeriod"/>
            </a:pPr>
            <a:r>
              <a:rPr lang="ru-RU" dirty="0" smtClean="0"/>
              <a:t>Щукина С.В.- </a:t>
            </a:r>
            <a:r>
              <a:rPr lang="ru-RU" dirty="0" err="1" smtClean="0"/>
              <a:t>Гайнская</a:t>
            </a:r>
            <a:r>
              <a:rPr lang="ru-RU" dirty="0" smtClean="0"/>
              <a:t> СОШ</a:t>
            </a:r>
          </a:p>
          <a:p>
            <a:pPr marL="514350" indent="-514350">
              <a:buAutoNum type="arabicPeriod"/>
            </a:pPr>
            <a:r>
              <a:rPr lang="ru-RU" dirty="0" err="1" smtClean="0"/>
              <a:t>Парчук</a:t>
            </a:r>
            <a:r>
              <a:rPr lang="ru-RU" dirty="0" smtClean="0"/>
              <a:t> Е.Р.- </a:t>
            </a:r>
            <a:r>
              <a:rPr lang="ru-RU" dirty="0" err="1" smtClean="0"/>
              <a:t>Усть-Черновская</a:t>
            </a:r>
            <a:r>
              <a:rPr lang="ru-RU" dirty="0" smtClean="0"/>
              <a:t> СОШ</a:t>
            </a:r>
          </a:p>
          <a:p>
            <a:pPr marL="514350" indent="-514350">
              <a:buAutoNum type="arabicPeriod"/>
            </a:pPr>
            <a:r>
              <a:rPr lang="ru-RU" dirty="0" smtClean="0"/>
              <a:t>Горюнова Т.И. – Серебрянская ООШ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3012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ОТДЕЛЬНОЕ СПАСИБО!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Учителям математики:</a:t>
            </a:r>
          </a:p>
          <a:p>
            <a:pPr marL="514350" indent="-514350">
              <a:buAutoNum type="arabicPeriod"/>
            </a:pPr>
            <a:r>
              <a:rPr lang="ru-RU" dirty="0" err="1" smtClean="0"/>
              <a:t>Лесникова</a:t>
            </a:r>
            <a:r>
              <a:rPr lang="ru-RU" dirty="0" smtClean="0"/>
              <a:t> В.В. – </a:t>
            </a:r>
            <a:r>
              <a:rPr lang="ru-RU" dirty="0" err="1" smtClean="0"/>
              <a:t>Сергеевская</a:t>
            </a:r>
            <a:r>
              <a:rPr lang="ru-RU" dirty="0" smtClean="0"/>
              <a:t> СОШ</a:t>
            </a:r>
          </a:p>
          <a:p>
            <a:pPr marL="514350" indent="-514350">
              <a:buAutoNum type="arabicPeriod"/>
            </a:pPr>
            <a:r>
              <a:rPr lang="ru-RU" dirty="0" smtClean="0"/>
              <a:t>Тарасова Т.А. – </a:t>
            </a:r>
            <a:r>
              <a:rPr lang="ru-RU" dirty="0" err="1" smtClean="0"/>
              <a:t>Сергеевская</a:t>
            </a:r>
            <a:r>
              <a:rPr lang="ru-RU" dirty="0" smtClean="0"/>
              <a:t> СОШ</a:t>
            </a:r>
          </a:p>
          <a:p>
            <a:pPr marL="514350" indent="-514350">
              <a:buAutoNum type="arabicPeriod"/>
            </a:pPr>
            <a:r>
              <a:rPr lang="ru-RU" dirty="0" err="1" smtClean="0"/>
              <a:t>Базуева</a:t>
            </a:r>
            <a:r>
              <a:rPr lang="ru-RU" dirty="0" smtClean="0"/>
              <a:t> Н.В. – </a:t>
            </a:r>
            <a:r>
              <a:rPr lang="ru-RU" dirty="0" err="1" smtClean="0"/>
              <a:t>Гайнская</a:t>
            </a:r>
            <a:r>
              <a:rPr lang="ru-RU" dirty="0" smtClean="0"/>
              <a:t> СОШ</a:t>
            </a:r>
          </a:p>
          <a:p>
            <a:pPr marL="514350" indent="-514350">
              <a:buAutoNum type="arabicPeriod"/>
            </a:pPr>
            <a:r>
              <a:rPr lang="ru-RU" dirty="0" err="1" smtClean="0"/>
              <a:t>Лесникова</a:t>
            </a:r>
            <a:r>
              <a:rPr lang="ru-RU" dirty="0" smtClean="0"/>
              <a:t> О.В.- </a:t>
            </a:r>
            <a:r>
              <a:rPr lang="ru-RU" dirty="0" err="1" smtClean="0"/>
              <a:t>Гайнская</a:t>
            </a:r>
            <a:r>
              <a:rPr lang="ru-RU" dirty="0" smtClean="0"/>
              <a:t> СОШ</a:t>
            </a:r>
          </a:p>
          <a:p>
            <a:pPr marL="514350" indent="-514350">
              <a:buAutoNum type="arabicPeriod"/>
            </a:pPr>
            <a:r>
              <a:rPr lang="ru-RU" dirty="0" smtClean="0"/>
              <a:t>Исаева Е.М. – </a:t>
            </a:r>
            <a:r>
              <a:rPr lang="ru-RU" dirty="0" err="1" smtClean="0"/>
              <a:t>Гайнская</a:t>
            </a:r>
            <a:r>
              <a:rPr lang="ru-RU" dirty="0" smtClean="0"/>
              <a:t> СОШ</a:t>
            </a:r>
          </a:p>
          <a:p>
            <a:pPr marL="514350" indent="-514350">
              <a:buAutoNum type="arabicPeriod"/>
            </a:pPr>
            <a:r>
              <a:rPr lang="ru-RU" dirty="0" smtClean="0"/>
              <a:t>Осипова Н.Е. – </a:t>
            </a:r>
            <a:r>
              <a:rPr lang="ru-RU" dirty="0" err="1" smtClean="0"/>
              <a:t>Лесокамская</a:t>
            </a:r>
            <a:r>
              <a:rPr lang="ru-RU" dirty="0" smtClean="0"/>
              <a:t> ООШ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4139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 cstate="print"/>
          <a:srcRect l="3689" t="20295" r="803" b="14633"/>
          <a:stretch/>
        </p:blipFill>
        <p:spPr bwMode="auto">
          <a:xfrm>
            <a:off x="215154" y="1624169"/>
            <a:ext cx="3129230" cy="3670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6EAD338-ECB7-481B-9C31-A6C086DC2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1419861"/>
            <a:ext cx="9144000" cy="1556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 ещё…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4265813" y="1294755"/>
            <a:ext cx="4577937" cy="4547340"/>
          </a:xfrm>
          <a:prstGeom prst="wedgeRectCallout">
            <a:avLst>
              <a:gd name="adj1" fmla="val -73700"/>
              <a:gd name="adj2" fmla="val -2097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t"/>
          <a:lstStyle/>
          <a:p>
            <a:pPr>
              <a:lnSpc>
                <a:spcPct val="80000"/>
              </a:lnSpc>
            </a:pPr>
            <a:endParaRPr lang="ru-RU" sz="1650" dirty="0">
              <a:solidFill>
                <a:schemeClr val="tx1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3306" y="1142985"/>
            <a:ext cx="5016203" cy="45720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По прошлым ответам вы наверное всё поняли, Да, я НЕ готов к биологии, но это было здорово, мне всё понравилось. Пришёл я на этот экзамен только с одной целью – попрощаться со школой, это золотое время в моей недолгой жизни, а «страшное» ЕГЭ, которым нас пугали, наверное класса в восьмого оказалось очень интересным приключением я видел  много слёз до экзамена, после, даже во время, но не зря же нам перед каждым предметом говорят </a:t>
            </a:r>
            <a:r>
              <a:rPr lang="ru-RU" sz="1800" dirty="0">
                <a:solidFill>
                  <a:srgbClr val="C00000"/>
                </a:solidFill>
              </a:rPr>
              <a:t>«ЕГЭ только одно из жизненных испытаний Потом все сверстники будут вспоминать эти дни, исключительно с улыбкой</a:t>
            </a:r>
            <a:r>
              <a:rPr lang="ru-RU" sz="1800" dirty="0"/>
              <a:t>, не </a:t>
            </a:r>
            <a:r>
              <a:rPr lang="ru-RU" sz="1800" dirty="0" err="1"/>
              <a:t>взависимости</a:t>
            </a:r>
            <a:r>
              <a:rPr lang="ru-RU" sz="1800" dirty="0"/>
              <a:t> от результатов. Что будет дальше? Очень интересно, жизнь сильно интригует своей непредсказуемостью, но </a:t>
            </a:r>
            <a:r>
              <a:rPr lang="ru-RU" sz="1800" dirty="0">
                <a:solidFill>
                  <a:srgbClr val="C00000"/>
                </a:solidFill>
              </a:rPr>
              <a:t>я уверен, что все будет хорошо</a:t>
            </a:r>
            <a:r>
              <a:rPr lang="ru-RU" sz="1500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7" name="Номер слайда 2">
            <a:extLst>
              <a:ext uri="{FF2B5EF4-FFF2-40B4-BE49-F238E27FC236}">
                <a16:creationId xmlns="" xmlns:a16="http://schemas.microsoft.com/office/drawing/2014/main" id="{FA1E45B6-8D7F-465B-A236-CED0B3E9F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624513"/>
            <a:ext cx="2057400" cy="273844"/>
          </a:xfrm>
        </p:spPr>
        <p:txBody>
          <a:bodyPr/>
          <a:lstStyle/>
          <a:p>
            <a:fld id="{10E58430-FFFB-4512-9722-3B2B2F0EE9F2}" type="slidenum">
              <a:rPr lang="ru-RU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4555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571472" y="1071546"/>
            <a:ext cx="8280920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Воспитательные ресурсы.</a:t>
            </a:r>
            <a:br>
              <a:rPr lang="ru-RU" dirty="0" smtClean="0"/>
            </a:br>
            <a:r>
              <a:rPr lang="ru-RU" dirty="0" smtClean="0"/>
              <a:t> Какие они</a:t>
            </a:r>
            <a:r>
              <a:rPr lang="en-US" dirty="0" smtClean="0"/>
              <a:t>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5"/>
          <p:cNvSpPr>
            <a:spLocks noGrp="1"/>
          </p:cNvSpPr>
          <p:nvPr>
            <p:ph idx="1"/>
          </p:nvPr>
        </p:nvSpPr>
        <p:spPr>
          <a:xfrm>
            <a:off x="395536" y="1700808"/>
            <a:ext cx="8352928" cy="475252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1026" name="Picture 2" descr="https://mininuniver.ru/images/news/Newspreview/b5be1dce-7558-47c4-9cc1-26084b7e1ed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1714488"/>
            <a:ext cx="5352146" cy="4062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7554" y="300037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577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/>
          <p:cNvSpPr/>
          <p:nvPr/>
        </p:nvSpPr>
        <p:spPr>
          <a:xfrm>
            <a:off x="7186983" y="2461635"/>
            <a:ext cx="1864093" cy="2863212"/>
          </a:xfrm>
          <a:prstGeom prst="roundRect">
            <a:avLst>
              <a:gd name="adj" fmla="val 2494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</a:rPr>
              <a:t>Родительская компетентность</a:t>
            </a:r>
          </a:p>
          <a:p>
            <a:pPr marL="285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</a:rPr>
              <a:t>Удовлетворенность родителя</a:t>
            </a:r>
          </a:p>
          <a:p>
            <a:pPr marL="285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</a:rPr>
              <a:t>Информированность родителя</a:t>
            </a:r>
          </a:p>
          <a:p>
            <a:pPr marL="285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</a:rPr>
              <a:t>Благополучие детей</a:t>
            </a:r>
          </a:p>
          <a:p>
            <a:pPr marL="28575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</a:rPr>
              <a:t>Счастливая семья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5424489" y="2248663"/>
            <a:ext cx="1825337" cy="3382932"/>
          </a:xfrm>
          <a:prstGeom prst="rightArrow">
            <a:avLst>
              <a:gd name="adj1" fmla="val 78395"/>
              <a:gd name="adj2" fmla="val 167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 Regular" panose="00000500000000000000" pitchFamily="2" charset="-52"/>
            </a:endParaRPr>
          </a:p>
        </p:txBody>
      </p:sp>
      <p:sp>
        <p:nvSpPr>
          <p:cNvPr id="28" name="Прямоугольник 27"/>
          <p:cNvSpPr>
            <a:spLocks noChangeArrowheads="1"/>
          </p:cNvSpPr>
          <p:nvPr/>
        </p:nvSpPr>
        <p:spPr bwMode="auto">
          <a:xfrm>
            <a:off x="296679" y="1604330"/>
            <a:ext cx="3422833" cy="1241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8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prstClr val="black"/>
                </a:solidFill>
                <a:latin typeface="+mn-lt"/>
                <a:cs typeface="Arial" charset="0"/>
              </a:rPr>
              <a:t>консультирование родителей</a:t>
            </a:r>
          </a:p>
          <a:p>
            <a:pPr marL="285750" indent="-285750">
              <a:lnSpc>
                <a:spcPct val="8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prstClr val="black"/>
                </a:solidFill>
                <a:latin typeface="+mn-lt"/>
                <a:cs typeface="Arial" charset="0"/>
              </a:rPr>
              <a:t>обучающие мероприятия для воспитателей, социальных педагогов и педагогов-психологов</a:t>
            </a:r>
          </a:p>
          <a:p>
            <a:pPr marL="285750" indent="-285750">
              <a:lnSpc>
                <a:spcPct val="8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altLang="ru-RU" sz="1400" dirty="0">
                <a:latin typeface="+mn-lt"/>
                <a:cs typeface="Arial" charset="0"/>
              </a:rPr>
              <a:t>лекции и </a:t>
            </a:r>
            <a:r>
              <a:rPr lang="ru-RU" altLang="ru-RU" sz="1400" dirty="0" err="1">
                <a:latin typeface="+mn-lt"/>
                <a:cs typeface="Arial" charset="0"/>
              </a:rPr>
              <a:t>вебинары</a:t>
            </a:r>
            <a:r>
              <a:rPr lang="ru-RU" altLang="ru-RU" sz="1400" dirty="0">
                <a:latin typeface="+mn-lt"/>
                <a:cs typeface="Arial" charset="0"/>
              </a:rPr>
              <a:t> для родителей</a:t>
            </a:r>
            <a:endParaRPr lang="ru-RU" altLang="ru-RU" sz="1400" dirty="0">
              <a:solidFill>
                <a:prstClr val="black"/>
              </a:solidFill>
              <a:latin typeface="+mn-lt"/>
              <a:cs typeface="Arial" charset="0"/>
            </a:endParaRPr>
          </a:p>
          <a:p>
            <a:pPr marL="285750" indent="-285750">
              <a:lnSpc>
                <a:spcPct val="8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altLang="ru-RU" sz="1400" b="1" dirty="0">
                <a:solidFill>
                  <a:srgbClr val="C00000"/>
                </a:solidFill>
                <a:latin typeface="+mn-lt"/>
                <a:cs typeface="Arial" charset="0"/>
              </a:rPr>
              <a:t>900</a:t>
            </a:r>
            <a:r>
              <a:rPr lang="ru-RU" altLang="ru-RU" sz="1400" dirty="0">
                <a:solidFill>
                  <a:prstClr val="black"/>
                </a:solidFill>
                <a:latin typeface="+mn-lt"/>
                <a:cs typeface="Arial" charset="0"/>
              </a:rPr>
              <a:t> специалистов и </a:t>
            </a:r>
            <a:r>
              <a:rPr lang="ru-RU" altLang="ru-RU" sz="1400" b="1" dirty="0">
                <a:solidFill>
                  <a:srgbClr val="C00000"/>
                </a:solidFill>
                <a:latin typeface="+mn-lt"/>
                <a:cs typeface="Arial" charset="0"/>
              </a:rPr>
              <a:t>1 302 </a:t>
            </a:r>
            <a:r>
              <a:rPr lang="ru-RU" altLang="ru-RU" sz="1400" dirty="0">
                <a:latin typeface="+mn-lt"/>
                <a:cs typeface="Arial" charset="0"/>
              </a:rPr>
              <a:t>родителя</a:t>
            </a:r>
            <a:endParaRPr lang="ru-RU" altLang="ru-RU" sz="1400" dirty="0">
              <a:solidFill>
                <a:prstClr val="black"/>
              </a:solidFill>
              <a:latin typeface="+mn-lt"/>
              <a:cs typeface="Arial" charset="0"/>
            </a:endParaRPr>
          </a:p>
        </p:txBody>
      </p:sp>
      <p:graphicFrame>
        <p:nvGraphicFramePr>
          <p:cNvPr id="30" name="Диаграмма 10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500429829"/>
              </p:ext>
            </p:extLst>
          </p:nvPr>
        </p:nvGraphicFramePr>
        <p:xfrm>
          <a:off x="393827" y="3018697"/>
          <a:ext cx="2632668" cy="1926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Заголовок 4"/>
          <p:cNvSpPr txBox="1">
            <a:spLocks/>
          </p:cNvSpPr>
          <p:nvPr/>
        </p:nvSpPr>
        <p:spPr bwMode="auto">
          <a:xfrm>
            <a:off x="295137" y="1000394"/>
            <a:ext cx="3514863" cy="44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b="1" dirty="0" smtClean="0">
                <a:latin typeface="+mn-lt"/>
              </a:rPr>
              <a:t>1</a:t>
            </a:r>
            <a:r>
              <a:rPr lang="en-US" b="1" dirty="0" smtClean="0">
                <a:latin typeface="+mn-lt"/>
              </a:rPr>
              <a:t>. </a:t>
            </a:r>
            <a:r>
              <a:rPr lang="ru-RU" b="1" dirty="0" smtClean="0">
                <a:latin typeface="+mn-lt"/>
              </a:rPr>
              <a:t>Краевой ресурсный центр по родительскому просвещению</a:t>
            </a:r>
            <a:endParaRPr lang="ru-RU" b="1" dirty="0">
              <a:latin typeface="+mn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 </a:t>
            </a:r>
            <a:r>
              <a:rPr lang="ru-RU" sz="4000" dirty="0"/>
              <a:t>Поддержка семейного воспитания</a:t>
            </a:r>
            <a:endParaRPr lang="ru-RU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779824" y="1690475"/>
            <a:ext cx="5271252" cy="699245"/>
          </a:xfrm>
          <a:prstGeom prst="roundRect">
            <a:avLst>
              <a:gd name="adj" fmla="val 4801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/>
              <a:t>Оперативный контакт-центр по оказанию консультативных услуг родителям (грант </a:t>
            </a:r>
            <a:r>
              <a:rPr lang="ru-RU" b="1" dirty="0" err="1"/>
              <a:t>Минпросвещения</a:t>
            </a:r>
            <a:r>
              <a:rPr lang="ru-RU" b="1" dirty="0"/>
              <a:t> РФ)</a:t>
            </a:r>
          </a:p>
        </p:txBody>
      </p:sp>
      <p:sp>
        <p:nvSpPr>
          <p:cNvPr id="4" name="Прямоугольник 3"/>
          <p:cNvSpPr/>
          <p:nvPr/>
        </p:nvSpPr>
        <p:spPr>
          <a:xfrm rot="1133059">
            <a:off x="7342003" y="1162445"/>
            <a:ext cx="1485640" cy="5042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Montserrat bold" panose="00000800000000000000" pitchFamily="2" charset="-52"/>
                <a:cs typeface="Courier New" panose="02070309020205020404" pitchFamily="49" charset="0"/>
              </a:rPr>
              <a:t>NEW!</a:t>
            </a:r>
            <a:endParaRPr lang="ru-RU" sz="2800" b="1" dirty="0">
              <a:solidFill>
                <a:srgbClr val="FF0000"/>
              </a:solidFill>
              <a:latin typeface="Montserrat bold" panose="00000800000000000000" pitchFamily="2" charset="-52"/>
              <a:cs typeface="Courier New" panose="02070309020205020404" pitchFamily="49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4830" y="3018697"/>
            <a:ext cx="29316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/>
              <a:t>Количество семейных клубов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183" b="11806"/>
          <a:stretch/>
        </p:blipFill>
        <p:spPr>
          <a:xfrm>
            <a:off x="393827" y="4848844"/>
            <a:ext cx="2567839" cy="1926168"/>
          </a:xfrm>
          <a:prstGeom prst="rect">
            <a:avLst/>
          </a:prstGeom>
        </p:spPr>
      </p:pic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3286116" y="5357826"/>
            <a:ext cx="553735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dirty="0">
                <a:latin typeface="+mn-lt"/>
                <a:cs typeface="Arial" charset="0"/>
              </a:rPr>
              <a:t>План на 2021 год:</a:t>
            </a:r>
            <a:br>
              <a:rPr lang="ru-RU" altLang="ru-RU" sz="2400" dirty="0">
                <a:latin typeface="+mn-lt"/>
                <a:cs typeface="Arial" charset="0"/>
              </a:rPr>
            </a:br>
            <a:r>
              <a:rPr lang="ru-RU" altLang="ru-RU" sz="2400" dirty="0">
                <a:solidFill>
                  <a:srgbClr val="C00000"/>
                </a:solidFill>
                <a:latin typeface="+mn-lt"/>
                <a:cs typeface="Arial" charset="0"/>
              </a:rPr>
              <a:t>84 000 </a:t>
            </a:r>
            <a:r>
              <a:rPr lang="ru-RU" altLang="ru-RU" sz="2400" dirty="0">
                <a:solidFill>
                  <a:prstClr val="black"/>
                </a:solidFill>
                <a:latin typeface="+mn-lt"/>
                <a:cs typeface="Arial" charset="0"/>
              </a:rPr>
              <a:t>консультаций для родителей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B528434-8C21-4469-8D6E-531EBD684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0" y="750148"/>
            <a:ext cx="9144000" cy="207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79824" y="971925"/>
            <a:ext cx="2829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2. Родительский университет при ПГГПУ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85733" y="2944021"/>
            <a:ext cx="1864093" cy="2449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defTabSz="4889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Дистанционные консультации</a:t>
            </a:r>
          </a:p>
          <a:p>
            <a:pPr marL="285750" lvl="1" indent="-285750" defTabSz="4889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Специализированный сайт</a:t>
            </a:r>
          </a:p>
          <a:p>
            <a:pPr marL="285750" lvl="1" indent="-285750" defTabSz="4889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Обучающие программы и курсы</a:t>
            </a:r>
          </a:p>
          <a:p>
            <a:pPr marL="285750" lvl="1" indent="-285750" defTabSz="4889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Телефон доверия</a:t>
            </a:r>
          </a:p>
          <a:p>
            <a:pPr marL="285750" lvl="1" indent="-285750" defTabSz="4889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Очные консультации специалистов</a:t>
            </a:r>
          </a:p>
        </p:txBody>
      </p:sp>
      <p:sp>
        <p:nvSpPr>
          <p:cNvPr id="17" name="Скругленный прямоугольник 39">
            <a:extLst>
              <a:ext uri="{FF2B5EF4-FFF2-40B4-BE49-F238E27FC236}">
                <a16:creationId xmlns="" xmlns:a16="http://schemas.microsoft.com/office/drawing/2014/main" id="{00FFC412-CFD9-473B-9986-472098FB2344}"/>
              </a:ext>
            </a:extLst>
          </p:cNvPr>
          <p:cNvSpPr/>
          <p:nvPr/>
        </p:nvSpPr>
        <p:spPr>
          <a:xfrm>
            <a:off x="3779824" y="2461635"/>
            <a:ext cx="1637058" cy="2863212"/>
          </a:xfrm>
          <a:prstGeom prst="roundRect">
            <a:avLst>
              <a:gd name="adj" fmla="val 2494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lvl="0" indent="-17145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Психолого-педагогическое консультирование</a:t>
            </a:r>
          </a:p>
          <a:p>
            <a:pPr marL="171450" lvl="0" indent="-17145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Открытый лекторий для родителей</a:t>
            </a:r>
          </a:p>
          <a:p>
            <a:pPr marL="171450" lvl="0" indent="-17145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Методическое консультирование</a:t>
            </a:r>
          </a:p>
          <a:p>
            <a:pPr marL="171450" lvl="0" indent="-17145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Диспетчеризация</a:t>
            </a:r>
          </a:p>
        </p:txBody>
      </p:sp>
      <p:sp>
        <p:nvSpPr>
          <p:cNvPr id="18" name="Номер слайда 2">
            <a:extLst>
              <a:ext uri="{FF2B5EF4-FFF2-40B4-BE49-F238E27FC236}">
                <a16:creationId xmlns="" xmlns:a16="http://schemas.microsoft.com/office/drawing/2014/main" id="{3F8B2920-F0A1-42DC-8365-C42016B37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0E58430-FFFB-4512-9722-3B2B2F0EE9F2}" type="slidenum">
              <a:rPr lang="ru-RU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6196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1"/>
          <p:cNvSpPr txBox="1">
            <a:spLocks/>
          </p:cNvSpPr>
          <p:nvPr/>
        </p:nvSpPr>
        <p:spPr>
          <a:xfrm>
            <a:off x="507476" y="318253"/>
            <a:ext cx="7279233" cy="955043"/>
          </a:xfrm>
          <a:prstGeom prst="rect">
            <a:avLst/>
          </a:prstGeom>
        </p:spPr>
        <p:txBody>
          <a:bodyPr vert="horz" lIns="86525" tIns="43263" rIns="86525" bIns="43263" rtlCol="0" anchor="t" anchorCtr="0">
            <a:normAutofit/>
          </a:bodyPr>
          <a:lstStyle/>
          <a:p>
            <a:pPr defTabSz="865226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1F377B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ОСНОВНЫЕ ПРИНЦИПЫ ФОРМИРОВАНИЯ</a:t>
            </a:r>
          </a:p>
          <a:p>
            <a:pPr defTabSz="865226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1F377B"/>
                </a:solidFill>
                <a:latin typeface="Arial Narrow" panose="020B0606020202030204" pitchFamily="34" charset="0"/>
                <a:ea typeface="Verdana" pitchFamily="34" charset="0"/>
                <a:cs typeface="Verdana" pitchFamily="34" charset="0"/>
              </a:rPr>
              <a:t>ЦЕННОСТНЫХ ОРИЕНТИРОВ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4294967295"/>
          </p:nvPr>
        </p:nvSpPr>
        <p:spPr>
          <a:xfrm>
            <a:off x="500034" y="1285860"/>
            <a:ext cx="3049743" cy="129427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b="1" dirty="0">
                <a:latin typeface="Arial "/>
                <a:ea typeface="Verdana" pitchFamily="34" charset="0"/>
                <a:cs typeface="Verdana" pitchFamily="34" charset="0"/>
              </a:rPr>
              <a:t>БАЗОВЫЕ ЦЕННОСТИ: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1F377B"/>
                </a:solidFill>
                <a:latin typeface="Arial "/>
                <a:ea typeface="Verdana" pitchFamily="34" charset="0"/>
                <a:cs typeface="Verdana" pitchFamily="34" charset="0"/>
              </a:rPr>
              <a:t>МИР, ОТЕЧЕСТВО, СЕМЬЯ, ПРИРОДА, ЧЕЛОВЕК, КУЛЬТУРА, ЗДОРОВЬЕ, ТРУД, ЗНАНИЯ</a:t>
            </a:r>
          </a:p>
          <a:p>
            <a:pPr marL="0" indent="0">
              <a:buNone/>
            </a:pPr>
            <a:endParaRPr lang="ru-RU" sz="1400" b="1" dirty="0">
              <a:latin typeface="Arial 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ru-RU" sz="1400" dirty="0">
              <a:latin typeface="Arial 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4FC13ED-1FF9-E44C-B8F3-C0B461A4C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07" r="7951"/>
          <a:stretch/>
        </p:blipFill>
        <p:spPr>
          <a:xfrm>
            <a:off x="3822915" y="1481478"/>
            <a:ext cx="4875191" cy="4212436"/>
          </a:xfrm>
          <a:prstGeom prst="rect">
            <a:avLst/>
          </a:prstGeom>
        </p:spPr>
      </p:pic>
      <p:sp>
        <p:nvSpPr>
          <p:cNvPr id="14" name="Содержимое 2">
            <a:extLst>
              <a:ext uri="{FF2B5EF4-FFF2-40B4-BE49-F238E27FC236}">
                <a16:creationId xmlns="" xmlns:a16="http://schemas.microsoft.com/office/drawing/2014/main" id="{731565CC-A215-4E4C-B15F-9BEB054BB821}"/>
              </a:ext>
            </a:extLst>
          </p:cNvPr>
          <p:cNvSpPr txBox="1">
            <a:spLocks/>
          </p:cNvSpPr>
          <p:nvPr/>
        </p:nvSpPr>
        <p:spPr>
          <a:xfrm>
            <a:off x="536918" y="2618549"/>
            <a:ext cx="3049743" cy="3075365"/>
          </a:xfrm>
          <a:prstGeom prst="rect">
            <a:avLst/>
          </a:prstGeom>
        </p:spPr>
        <p:txBody>
          <a:bodyPr lIns="80165" tIns="40083" rIns="80165" bIns="40083">
            <a:normAutofit/>
          </a:bodyPr>
          <a:lstStyle>
            <a:lvl1pPr marL="370092" indent="-370092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866" indent="-308410" algn="l" defTabSz="98691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640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7096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0552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4008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464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00920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4376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latin typeface="Arial "/>
                <a:ea typeface="Verdana" pitchFamily="34" charset="0"/>
                <a:cs typeface="Verdana" pitchFamily="34" charset="0"/>
              </a:rPr>
              <a:t>ОБРАЗЦЫ ПОВДЕНИЯ:</a:t>
            </a:r>
          </a:p>
          <a:p>
            <a:pPr marL="0" indent="0">
              <a:buNone/>
            </a:pPr>
            <a:r>
              <a:rPr lang="ru-RU" sz="1300" b="1" dirty="0">
                <a:solidFill>
                  <a:srgbClr val="1F377B"/>
                </a:solidFill>
                <a:latin typeface="Arial "/>
                <a:ea typeface="Verdana" pitchFamily="34" charset="0"/>
                <a:cs typeface="Verdana" pitchFamily="34" charset="0"/>
              </a:rPr>
              <a:t>ГЕРОИ. </a:t>
            </a:r>
            <a:r>
              <a:rPr lang="ru-RU" sz="1300" dirty="0">
                <a:solidFill>
                  <a:srgbClr val="1F377B"/>
                </a:solidFill>
                <a:latin typeface="Arial "/>
                <a:ea typeface="Verdana" pitchFamily="34" charset="0"/>
                <a:cs typeface="Verdana" pitchFamily="34" charset="0"/>
              </a:rPr>
              <a:t>Формирование моделей поведения на примере позитивных образов (герои труда, спорта и т.д.).</a:t>
            </a:r>
          </a:p>
          <a:p>
            <a:pPr marL="0" indent="0">
              <a:buNone/>
            </a:pPr>
            <a:r>
              <a:rPr lang="ru-RU" sz="1300" b="1" dirty="0">
                <a:solidFill>
                  <a:srgbClr val="1F377B"/>
                </a:solidFill>
                <a:latin typeface="Arial "/>
                <a:ea typeface="Verdana" pitchFamily="34" charset="0"/>
                <a:cs typeface="Verdana" pitchFamily="34" charset="0"/>
              </a:rPr>
              <a:t>РОДИТЕЛИ. </a:t>
            </a:r>
            <a:r>
              <a:rPr lang="ru-RU" sz="1300" dirty="0">
                <a:solidFill>
                  <a:srgbClr val="1F377B"/>
                </a:solidFill>
                <a:latin typeface="Arial "/>
                <a:ea typeface="Verdana" pitchFamily="34" charset="0"/>
                <a:cs typeface="Verdana" pitchFamily="34" charset="0"/>
              </a:rPr>
              <a:t>Приоритеты и примеры образцовой семьи. Просветительская работа с родителями.</a:t>
            </a:r>
          </a:p>
          <a:p>
            <a:pPr marL="0" indent="0">
              <a:buNone/>
            </a:pPr>
            <a:r>
              <a:rPr lang="ru-RU" sz="1300" b="1" dirty="0">
                <a:solidFill>
                  <a:srgbClr val="1F377B"/>
                </a:solidFill>
                <a:latin typeface="Arial "/>
                <a:ea typeface="Verdana" pitchFamily="34" charset="0"/>
                <a:cs typeface="Verdana" pitchFamily="34" charset="0"/>
              </a:rPr>
              <a:t>ПЕДАГОГИ. </a:t>
            </a:r>
            <a:r>
              <a:rPr lang="ru-RU" sz="1300" dirty="0">
                <a:solidFill>
                  <a:srgbClr val="1F377B"/>
                </a:solidFill>
                <a:latin typeface="Arial "/>
                <a:ea typeface="Verdana" pitchFamily="34" charset="0"/>
                <a:cs typeface="Verdana" pitchFamily="34" charset="0"/>
              </a:rPr>
              <a:t>Классные руководители и воспитатели.</a:t>
            </a:r>
          </a:p>
          <a:p>
            <a:pPr marL="0" indent="0">
              <a:buNone/>
            </a:pPr>
            <a:r>
              <a:rPr lang="ru-RU" sz="1300" dirty="0">
                <a:solidFill>
                  <a:srgbClr val="1F377B"/>
                </a:solidFill>
                <a:latin typeface="Arial "/>
                <a:ea typeface="Verdana" pitchFamily="34" charset="0"/>
                <a:cs typeface="Verdana" pitchFamily="34" charset="0"/>
              </a:rPr>
              <a:t>ИНФОРМАЦИОННОЕ ПОЛЕ. Кино, телевидение, театры, литература, СМИ, интернет, лидеры общественного мнения.</a:t>
            </a:r>
          </a:p>
        </p:txBody>
      </p:sp>
    </p:spTree>
    <p:extLst>
      <p:ext uri="{BB962C8B-B14F-4D97-AF65-F5344CB8AC3E}">
        <p14:creationId xmlns="" xmlns:p14="http://schemas.microsoft.com/office/powerpoint/2010/main" val="133776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/>
          </p:cNvSpPr>
          <p:nvPr/>
        </p:nvSpPr>
        <p:spPr>
          <a:xfrm>
            <a:off x="518447" y="1011913"/>
            <a:ext cx="3100378" cy="327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600" b="1" dirty="0">
                <a:latin typeface="+mn-lt"/>
              </a:rPr>
              <a:t>Патриотическое воспитание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3" y="2085921"/>
            <a:ext cx="324036" cy="43204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3" y="1503453"/>
            <a:ext cx="297805" cy="39707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0" y="2909804"/>
            <a:ext cx="362549" cy="483399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510199" y="1494451"/>
            <a:ext cx="3129779" cy="1414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prstClr val="black"/>
                </a:solidFill>
              </a:rPr>
              <a:t>Использование потенциала учебных дисциплин в целях патриотического воспитания</a:t>
            </a:r>
            <a:endParaRPr lang="en-US" altLang="ru-RU" sz="1400" dirty="0">
              <a:solidFill>
                <a:prstClr val="black"/>
              </a:solidFill>
            </a:endParaRPr>
          </a:p>
          <a:p>
            <a:pPr marL="171450" lvl="1" indent="-1714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prstClr val="black"/>
                </a:solidFill>
              </a:rPr>
              <a:t>Реализация федерального проекта «Патриотическое воспитание» национального проекта «Образование»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531230" y="2901901"/>
            <a:ext cx="3397827" cy="383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altLang="ru-RU" sz="1400" b="1" dirty="0" smtClean="0">
                <a:solidFill>
                  <a:srgbClr val="C00000"/>
                </a:solidFill>
              </a:rPr>
              <a:t>Сотрудничество с военными учебными заведениями,</a:t>
            </a:r>
          </a:p>
          <a:p>
            <a:pPr marL="171450" lvl="1" indent="-1714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altLang="ru-RU" sz="1400" b="1" dirty="0" smtClean="0">
                <a:solidFill>
                  <a:srgbClr val="C00000"/>
                </a:solidFill>
              </a:rPr>
              <a:t>Увеличение численности общественных объединений,</a:t>
            </a:r>
          </a:p>
          <a:p>
            <a:pPr marL="171450" lvl="1" indent="-1714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 smtClean="0">
                <a:solidFill>
                  <a:srgbClr val="C00000"/>
                </a:solidFill>
              </a:rPr>
              <a:t>Увеличение числа музейных комнат, уголков, экспозиций,</a:t>
            </a:r>
          </a:p>
          <a:p>
            <a:pPr marL="171450" lvl="1" indent="-1714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 smtClean="0">
                <a:solidFill>
                  <a:srgbClr val="C00000"/>
                </a:solidFill>
              </a:rPr>
              <a:t>Принимать активное участие в мероприятиях Пермского краевого центра военно-патриотического воспитания,</a:t>
            </a:r>
          </a:p>
          <a:p>
            <a:pPr marL="171450" lvl="1" indent="-1714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 smtClean="0">
                <a:solidFill>
                  <a:srgbClr val="C00000"/>
                </a:solidFill>
              </a:rPr>
              <a:t>Создать юнармейские отряды в Серебрянской  и </a:t>
            </a:r>
            <a:r>
              <a:rPr lang="ru-RU" altLang="ru-RU" sz="1600" dirty="0" err="1" smtClean="0">
                <a:solidFill>
                  <a:srgbClr val="C00000"/>
                </a:solidFill>
              </a:rPr>
              <a:t>Керосской</a:t>
            </a:r>
            <a:r>
              <a:rPr lang="ru-RU" altLang="ru-RU" sz="1600" dirty="0" smtClean="0">
                <a:solidFill>
                  <a:srgbClr val="C00000"/>
                </a:solidFill>
              </a:rPr>
              <a:t> школах,</a:t>
            </a:r>
          </a:p>
          <a:p>
            <a:pPr marL="171450" lvl="1" indent="-1714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 smtClean="0">
                <a:solidFill>
                  <a:srgbClr val="C00000"/>
                </a:solidFill>
              </a:rPr>
              <a:t>Комплекс мероприятий к юбилею </a:t>
            </a:r>
            <a:r>
              <a:rPr lang="ru-RU" altLang="ru-RU" sz="1600" dirty="0" err="1" smtClean="0">
                <a:solidFill>
                  <a:srgbClr val="C00000"/>
                </a:solidFill>
              </a:rPr>
              <a:t>Гайнского</a:t>
            </a:r>
            <a:r>
              <a:rPr lang="ru-RU" altLang="ru-RU" sz="1600" dirty="0" smtClean="0">
                <a:solidFill>
                  <a:srgbClr val="C00000"/>
                </a:solidFill>
              </a:rPr>
              <a:t> района.</a:t>
            </a:r>
          </a:p>
          <a:p>
            <a:pPr marL="171450" lvl="1" indent="-1714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 smtClean="0">
                <a:solidFill>
                  <a:srgbClr val="C00000"/>
                </a:solidFill>
              </a:rPr>
              <a:t>Этнокультурное воспитание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5" y="3597215"/>
            <a:ext cx="277856" cy="37047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0" y="4145062"/>
            <a:ext cx="360927" cy="481236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 flipH="1">
            <a:off x="254524" y="2817429"/>
            <a:ext cx="256707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F7F270F-3947-4DD8-9CF1-BFCAB5323B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0" y="750148"/>
            <a:ext cx="9144000" cy="207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 </a:t>
            </a:r>
            <a:r>
              <a:rPr lang="ru-RU" sz="3200" b="1" dirty="0"/>
              <a:t>Расширение воспитательного потенциала системы образования</a:t>
            </a:r>
            <a:endParaRPr lang="ru-RU" sz="3600" b="1" dirty="0"/>
          </a:p>
        </p:txBody>
      </p:sp>
      <p:sp>
        <p:nvSpPr>
          <p:cNvPr id="35" name="Номер слайда 2">
            <a:extLst>
              <a:ext uri="{FF2B5EF4-FFF2-40B4-BE49-F238E27FC236}">
                <a16:creationId xmlns="" xmlns:a16="http://schemas.microsoft.com/office/drawing/2014/main" id="{358C575D-DD8D-436F-9A6B-ED694D04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0E58430-FFFB-4512-9722-3B2B2F0EE9F2}" type="slidenum">
              <a:rPr lang="ru-RU"/>
              <a:pPr/>
              <a:t>40</a:t>
            </a:fld>
            <a:endParaRPr lang="ru-RU"/>
          </a:p>
        </p:txBody>
      </p:sp>
      <p:sp>
        <p:nvSpPr>
          <p:cNvPr id="63" name="Объект 2"/>
          <p:cNvSpPr txBox="1">
            <a:spLocks/>
          </p:cNvSpPr>
          <p:nvPr/>
        </p:nvSpPr>
        <p:spPr>
          <a:xfrm>
            <a:off x="4599105" y="5121026"/>
            <a:ext cx="1489845" cy="1028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Montserrat Regular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Montserrat Regular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ontserrat Regular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ontserrat Regular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Montserrat Regular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1600" dirty="0">
                <a:latin typeface="+mn-lt"/>
              </a:rPr>
              <a:t>Цифровой методический комплект для учителя</a:t>
            </a:r>
          </a:p>
          <a:p>
            <a:endParaRPr lang="ru-RU" sz="1400" dirty="0">
              <a:latin typeface="Montserrat Regular" panose="020B0604020202020204" charset="-52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4321427" y="2294079"/>
            <a:ext cx="30151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Интерактивные карты и задания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4315357" y="2807351"/>
            <a:ext cx="2815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Кино-, фото-, </a:t>
            </a:r>
            <a:r>
              <a:rPr lang="ru-RU" sz="1600" dirty="0" err="1"/>
              <a:t>фонодокументы</a:t>
            </a:r>
            <a:endParaRPr lang="ru-RU" sz="1600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4302159" y="3212320"/>
            <a:ext cx="34195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Виртуальные экскурсии по музеям и туристическим маршрутам Пермского края </a:t>
            </a:r>
          </a:p>
        </p:txBody>
      </p:sp>
      <p:pic>
        <p:nvPicPr>
          <p:cNvPr id="71" name="Picture 4" descr="https://sun9-26.userapi.com/c840639/v840639157/77bf8/YfDITkWAcug.jpg?ava=1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24" y="2715522"/>
            <a:ext cx="408599" cy="544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https://www.pngitem.com/pimgs/m/347-3478250_geography-icon-png-download-ch-dn-a-l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720" y="2152172"/>
            <a:ext cx="423203" cy="5905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6143636" y="4500570"/>
            <a:ext cx="15990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latin typeface="Montserrat Regular" panose="020B0604020202020204" charset="-52"/>
              </a:rPr>
              <a:t>Примерная рабочая программа</a:t>
            </a:r>
          </a:p>
          <a:p>
            <a:pPr>
              <a:lnSpc>
                <a:spcPct val="80000"/>
              </a:lnSpc>
            </a:pPr>
            <a:endParaRPr lang="en-US" sz="1400" dirty="0">
              <a:latin typeface="Montserrat Regular" panose="020B0604020202020204" charset="-52"/>
            </a:endParaRPr>
          </a:p>
          <a:p>
            <a:pPr>
              <a:lnSpc>
                <a:spcPct val="80000"/>
              </a:lnSpc>
            </a:pPr>
            <a:r>
              <a:rPr lang="ru-RU" sz="1400" dirty="0">
                <a:latin typeface="Montserrat Regular" panose="020B0604020202020204" charset="-52"/>
              </a:rPr>
              <a:t>Календарно-тематическое планирование</a:t>
            </a:r>
          </a:p>
          <a:p>
            <a:pPr>
              <a:lnSpc>
                <a:spcPct val="80000"/>
              </a:lnSpc>
            </a:pPr>
            <a:endParaRPr lang="ru-RU" sz="1400" dirty="0">
              <a:latin typeface="Montserrat Regular" panose="020B0604020202020204" charset="-52"/>
            </a:endParaRPr>
          </a:p>
          <a:p>
            <a:pPr>
              <a:lnSpc>
                <a:spcPct val="80000"/>
              </a:lnSpc>
            </a:pPr>
            <a:r>
              <a:rPr lang="ru-RU" sz="1400" dirty="0">
                <a:latin typeface="Montserrat Regular" panose="020B0604020202020204" charset="-52"/>
              </a:rPr>
              <a:t>Методические рекомендации</a:t>
            </a:r>
          </a:p>
        </p:txBody>
      </p:sp>
      <p:pic>
        <p:nvPicPr>
          <p:cNvPr id="75" name="Picture 36" descr="https://sch556u.mskobr.ru/files/images/news/review/isskustvo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96" y="3234183"/>
            <a:ext cx="436559" cy="5820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4" descr="https://www.pngkey.com/png/full/131-1311026_graduate-school-icon-university-icon-blu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24" y="5078822"/>
            <a:ext cx="673355" cy="8978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Стрелка вправо 76"/>
          <p:cNvSpPr/>
          <p:nvPr/>
        </p:nvSpPr>
        <p:spPr>
          <a:xfrm rot="19600691">
            <a:off x="5691685" y="5043418"/>
            <a:ext cx="396923" cy="19714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Montserrat Regular" panose="00000500000000000000" pitchFamily="2" charset="-52"/>
            </a:endParaRPr>
          </a:p>
        </p:txBody>
      </p:sp>
      <p:sp>
        <p:nvSpPr>
          <p:cNvPr id="78" name="Стрелка вправо 77"/>
          <p:cNvSpPr/>
          <p:nvPr/>
        </p:nvSpPr>
        <p:spPr>
          <a:xfrm>
            <a:off x="5714928" y="5429154"/>
            <a:ext cx="396923" cy="19714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Montserrat Regular" panose="00000500000000000000" pitchFamily="2" charset="-52"/>
            </a:endParaRPr>
          </a:p>
        </p:txBody>
      </p:sp>
      <p:sp>
        <p:nvSpPr>
          <p:cNvPr id="79" name="Стрелка вправо 78"/>
          <p:cNvSpPr/>
          <p:nvPr/>
        </p:nvSpPr>
        <p:spPr>
          <a:xfrm rot="2173084">
            <a:off x="5684449" y="5801832"/>
            <a:ext cx="396923" cy="19714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Montserrat Regular" panose="00000500000000000000" pitchFamily="2" charset="-52"/>
            </a:endParaRPr>
          </a:p>
        </p:txBody>
      </p:sp>
      <p:pic>
        <p:nvPicPr>
          <p:cNvPr id="88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361" y="895114"/>
            <a:ext cx="831748" cy="16018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2" descr="https://minobr.permkrai.ru/upload/iblock/c03/%D1%8B%D0%B0%D0%B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754" y="1584218"/>
            <a:ext cx="917493" cy="16310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https://minobr.permkrai.ru/upload/iblock/221/%D0%BA%D0%B2%D0%BF%D1%8F%D0%B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449" y="2744041"/>
            <a:ext cx="936527" cy="16482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6" descr="http://verlib.permculture.ru/Data/Sites/33/images/%D0%B4%D0%B5%D1%82%D1%81%D0%BA%D0%B0%D1%8F-%D0%B1%D0%B8%D0%B1%D0%BB%D0%B8%D0%BE%D1%82%D0%B5%D0%BA%D0%B0/%D0%BC%D0%BE%D0%B9-%D0%BF%D0%B5%D1%80%D0%BC%D1%81%D0%BA%D0%B8%D0%B9-%D0%BA%D1%80%D0%B0%D0%B9.-%D0%B3%D0%B5%D0%BE%D0%B3%D1%80%D0%B0%D1%84%D0%B8%D1%87%D0%B5%D1%81%D0%BA%D0%B8%D0%B5-%D1%8D%D0%BA%D1%81%D0%BF%D0%B5%D0%B4%D0%B8%D1%86%D0%B8%D0%B8-%D0%B2-%D0%BF%D0%B5%D1%80%D0%BC%D1%81%D0%BA%D0%B8%D0%B9-%D0%BF%D0%B5%D1%80%D0%B8%D0%BE%D0%B4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767" y="3526202"/>
            <a:ext cx="933222" cy="16886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f89a21e1-ceff-4c9d-933f-f4483f8dc488" descr="Imag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539" y="4639443"/>
            <a:ext cx="912437" cy="16715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63482" y="1006362"/>
            <a:ext cx="3986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Создание цифрового учебного пособия по истории и культуре Пермского края</a:t>
            </a:r>
          </a:p>
        </p:txBody>
      </p:sp>
      <p:sp>
        <p:nvSpPr>
          <p:cNvPr id="87" name="Прямоугольник 86"/>
          <p:cNvSpPr/>
          <p:nvPr/>
        </p:nvSpPr>
        <p:spPr>
          <a:xfrm rot="1497006">
            <a:off x="7955269" y="215931"/>
            <a:ext cx="1135351" cy="5042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Montserrat bold" panose="00000800000000000000" pitchFamily="2" charset="-52"/>
                <a:cs typeface="Courier New" panose="02070309020205020404" pitchFamily="49" charset="0"/>
              </a:rPr>
              <a:t>NEW!</a:t>
            </a:r>
            <a:endParaRPr lang="ru-RU" sz="2800" b="1" dirty="0">
              <a:solidFill>
                <a:srgbClr val="FF0000"/>
              </a:solidFill>
              <a:latin typeface="Montserrat bold" panose="00000800000000000000" pitchFamily="2" charset="-52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092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 descr="https://ds05.infourok.ru/uploads/ex/0107/000976e6-f35f1eff/img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4214818"/>
            <a:ext cx="1892253" cy="189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Заголовок 1"/>
          <p:cNvSpPr txBox="1">
            <a:spLocks/>
          </p:cNvSpPr>
          <p:nvPr/>
        </p:nvSpPr>
        <p:spPr>
          <a:xfrm>
            <a:off x="356347" y="821055"/>
            <a:ext cx="7765676" cy="409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latin typeface="+mn-lt"/>
              </a:rPr>
              <a:t>Физическое воспитание и формирование культуры здоровья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356347" y="1261105"/>
            <a:ext cx="5070905" cy="3328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lnSpc>
                <a:spcPct val="8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ru-RU" altLang="ru-RU" dirty="0">
                <a:solidFill>
                  <a:prstClr val="black"/>
                </a:solidFill>
              </a:rPr>
              <a:t>Комплексная федеральная программа развития школьного спорта</a:t>
            </a:r>
          </a:p>
          <a:p>
            <a:pPr marL="228600" lvl="1" indent="-228600">
              <a:lnSpc>
                <a:spcPct val="8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ru-RU" altLang="ru-RU" dirty="0">
                <a:solidFill>
                  <a:prstClr val="black"/>
                </a:solidFill>
              </a:rPr>
              <a:t>Региональные проекты по развитию спорта</a:t>
            </a:r>
          </a:p>
          <a:p>
            <a:pPr marL="228600" lvl="1" indent="-228600">
              <a:lnSpc>
                <a:spcPct val="80000"/>
              </a:lnSpc>
              <a:spcBef>
                <a:spcPts val="900"/>
              </a:spcBef>
              <a:buFont typeface="+mj-lt"/>
              <a:buAutoNum type="arabicPeriod" startAt="3"/>
            </a:pPr>
            <a:r>
              <a:rPr lang="ru-RU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Развитие приоритетных видов спорта: плавание, футбол, баскетбол и др.</a:t>
            </a:r>
          </a:p>
          <a:p>
            <a:pPr marL="228600" lvl="1" indent="-228600">
              <a:lnSpc>
                <a:spcPct val="80000"/>
              </a:lnSpc>
              <a:spcBef>
                <a:spcPts val="900"/>
              </a:spcBef>
              <a:buFont typeface="+mj-lt"/>
              <a:buAutoNum type="arabicPeriod" startAt="3"/>
            </a:pPr>
            <a:r>
              <a:rPr lang="ru-RU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Участие во всероссийских и региональных соревнованиях (Президентские спортивные игры, Президентские состязания, Спартакиады и др.)</a:t>
            </a:r>
          </a:p>
          <a:p>
            <a:pPr marL="228600" lvl="1" indent="-228600">
              <a:lnSpc>
                <a:spcPct val="80000"/>
              </a:lnSpc>
              <a:spcBef>
                <a:spcPts val="900"/>
              </a:spcBef>
              <a:buFont typeface="+mj-lt"/>
              <a:buAutoNum type="arabicPeriod" startAt="3"/>
            </a:pPr>
            <a:r>
              <a:rPr lang="ru-RU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Сдача норм ГТО</a:t>
            </a:r>
          </a:p>
          <a:p>
            <a:pPr marL="228600" lvl="1" indent="-228600">
              <a:lnSpc>
                <a:spcPct val="80000"/>
              </a:lnSpc>
              <a:spcBef>
                <a:spcPts val="900"/>
              </a:spcBef>
              <a:buFont typeface="+mj-lt"/>
              <a:buAutoNum type="arabicPeriod" startAt="3"/>
            </a:pPr>
            <a:r>
              <a:rPr lang="ru-RU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Формирование культуры здоровья обучающихся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H="1">
            <a:off x="336777" y="4043084"/>
            <a:ext cx="847044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F7F270F-3947-4DD8-9CF1-BFCAB5323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750148"/>
            <a:ext cx="9144000" cy="207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Расширение </a:t>
            </a:r>
            <a:r>
              <a:rPr lang="ru-RU" sz="2400" b="1" dirty="0"/>
              <a:t>воспитательного потенциала системы образования</a:t>
            </a:r>
          </a:p>
        </p:txBody>
      </p:sp>
      <p:sp>
        <p:nvSpPr>
          <p:cNvPr id="35" name="Номер слайда 2">
            <a:extLst>
              <a:ext uri="{FF2B5EF4-FFF2-40B4-BE49-F238E27FC236}">
                <a16:creationId xmlns="" xmlns:a16="http://schemas.microsoft.com/office/drawing/2014/main" id="{358C575D-DD8D-436F-9A6B-ED694D04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0E58430-FFFB-4512-9722-3B2B2F0EE9F2}" type="slidenum">
              <a:rPr lang="ru-RU"/>
              <a:pPr/>
              <a:t>41</a:t>
            </a:fld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852810">
            <a:off x="7124710" y="4852817"/>
            <a:ext cx="1199324" cy="4749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Montserrat bold" panose="00000800000000000000" pitchFamily="2" charset="-52"/>
                <a:cs typeface="Courier New" panose="02070309020205020404" pitchFamily="49" charset="0"/>
              </a:rPr>
              <a:t>NEW!</a:t>
            </a:r>
            <a:endParaRPr lang="ru-RU" sz="2800" b="1" dirty="0">
              <a:solidFill>
                <a:srgbClr val="FF0000"/>
              </a:solidFill>
              <a:latin typeface="Montserrat bold" panose="00000800000000000000" pitchFamily="2" charset="-52"/>
              <a:cs typeface="Courier New" panose="02070309020205020404" pitchFamily="49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4857760"/>
            <a:ext cx="38363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altLang="ru-RU" b="1" dirty="0"/>
              <a:t>Краевой </a:t>
            </a:r>
            <a:r>
              <a:rPr lang="ru-RU" altLang="ru-RU" dirty="0"/>
              <a:t>проект «Школа – территория здоровья»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29454" y="1142984"/>
            <a:ext cx="165659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7" lvl="1">
              <a:lnSpc>
                <a:spcPct val="80000"/>
              </a:lnSpc>
              <a:spcBef>
                <a:spcPts val="900"/>
              </a:spcBef>
            </a:pPr>
            <a:r>
              <a:rPr lang="ru-RU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Проект «Шахматы в школе»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86512" y="2571744"/>
            <a:ext cx="10534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7" lvl="1" algn="r">
              <a:lnSpc>
                <a:spcPct val="80000"/>
              </a:lnSpc>
              <a:spcBef>
                <a:spcPts val="900"/>
              </a:spcBef>
            </a:pPr>
            <a:r>
              <a:rPr lang="ru-RU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Проект «Самбо в школу</a:t>
            </a:r>
            <a:r>
              <a:rPr lang="ru-RU" sz="1600" dirty="0">
                <a:solidFill>
                  <a:prstClr val="black"/>
                </a:solidFill>
                <a:latin typeface="Montserrat bold" panose="020B0604020202020204" charset="-52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  <a:endParaRPr lang="en-US" sz="1600" dirty="0">
              <a:solidFill>
                <a:prstClr val="black"/>
              </a:solidFill>
              <a:latin typeface="Montserrat bold" panose="020B0604020202020204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15140" y="2000240"/>
            <a:ext cx="1094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C00000"/>
                </a:solidFill>
              </a:rPr>
              <a:t>140</a:t>
            </a:r>
            <a:r>
              <a:rPr lang="ru-RU" altLang="ru-RU" dirty="0">
                <a:solidFill>
                  <a:prstClr val="black"/>
                </a:solidFill>
              </a:rPr>
              <a:t> школ</a:t>
            </a:r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6000760" y="3571876"/>
            <a:ext cx="1134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C00000"/>
                </a:solidFill>
              </a:rPr>
              <a:t>53</a:t>
            </a:r>
            <a:r>
              <a:rPr lang="ru-RU" altLang="ru-RU" dirty="0">
                <a:solidFill>
                  <a:prstClr val="black"/>
                </a:solidFill>
              </a:rPr>
              <a:t> школы</a:t>
            </a:r>
            <a:endParaRPr lang="ru-RU" dirty="0"/>
          </a:p>
        </p:txBody>
      </p:sp>
      <p:pic>
        <p:nvPicPr>
          <p:cNvPr id="38" name="Picture 2" descr="https://sun9-12.userapi.com/c851436/v851436875/a66d6/mNUL4awSXa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1214422"/>
            <a:ext cx="669155" cy="143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yt3.ggpht.com/a/AATXAJySbAY44T8xtmfWmAW8HU2q6pUVGWu-X21EoA=s900-c-k-c0xffffffff-no-rj-m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437" y="2294102"/>
            <a:ext cx="1168763" cy="1558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0610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Прямоугольник 85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487681" y="1375403"/>
            <a:ext cx="85579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Федеральный проект «Билет в будущее»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Федеральный проект «</a:t>
            </a:r>
            <a:r>
              <a:rPr lang="ru-RU" dirty="0" err="1">
                <a:ea typeface="Verdana" panose="020B0604030504040204" pitchFamily="34" charset="0"/>
                <a:cs typeface="Verdana" panose="020B0604030504040204" pitchFamily="34" charset="0"/>
              </a:rPr>
              <a:t>Проектория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ru-RU" dirty="0" err="1">
                <a:ea typeface="Verdana" panose="020B0604030504040204" pitchFamily="34" charset="0"/>
                <a:cs typeface="Verdana" panose="020B0604030504040204" pitchFamily="34" charset="0"/>
              </a:rPr>
              <a:t>Портфолио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 smtClean="0">
                <a:ea typeface="Verdana" panose="020B0604030504040204" pitchFamily="34" charset="0"/>
                <a:cs typeface="Verdana" panose="020B0604030504040204" pitchFamily="34" charset="0"/>
              </a:rPr>
              <a:t>обучающегося</a:t>
            </a:r>
            <a:endParaRPr lang="ru-RU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Проект «Создание современных мастерских по предмету «Технология»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ru-RU" dirty="0" err="1">
                <a:ea typeface="Verdana" panose="020B0604030504040204" pitchFamily="34" charset="0"/>
                <a:cs typeface="Verdana" panose="020B0604030504040204" pitchFamily="34" charset="0"/>
              </a:rPr>
              <a:t>Профориентационный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 проект «Открытый университет»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Проект «Профильные школы при вузах»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Проект «Медицинские классы»</a:t>
            </a:r>
          </a:p>
        </p:txBody>
      </p:sp>
      <p:sp>
        <p:nvSpPr>
          <p:cNvPr id="98" name="Заголовок 1"/>
          <p:cNvSpPr txBox="1">
            <a:spLocks/>
          </p:cNvSpPr>
          <p:nvPr/>
        </p:nvSpPr>
        <p:spPr>
          <a:xfrm>
            <a:off x="388621" y="858584"/>
            <a:ext cx="8485625" cy="4508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latin typeface="+mn-lt"/>
              </a:rPr>
              <a:t>Трудовое воспитание и профориентация</a:t>
            </a: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 flipH="1">
            <a:off x="282293" y="3556000"/>
            <a:ext cx="857941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357158" y="3418597"/>
            <a:ext cx="6537960" cy="3439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ru-RU" b="1" dirty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10,2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 тыс. чел. пройдут </a:t>
            </a:r>
            <a:r>
              <a:rPr lang="ru-RU" dirty="0" err="1">
                <a:ea typeface="Verdana" panose="020B0604030504040204" pitchFamily="34" charset="0"/>
                <a:cs typeface="Verdana" panose="020B0604030504040204" pitchFamily="34" charset="0"/>
              </a:rPr>
              <a:t>профпробы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 и экскурсии по проекту «Билет в будущее»</a:t>
            </a:r>
          </a:p>
          <a:p>
            <a:pPr>
              <a:spcBef>
                <a:spcPts val="900"/>
              </a:spcBef>
              <a:defRPr/>
            </a:pPr>
            <a:r>
              <a:rPr lang="ru-RU" b="1" dirty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96,6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 err="1">
                <a:ea typeface="Verdana" panose="020B0604030504040204" pitchFamily="34" charset="0"/>
                <a:cs typeface="Verdana" panose="020B0604030504040204" pitchFamily="34" charset="0"/>
              </a:rPr>
              <a:t>тыс.чел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. участвуют в онлайн уроках проекта «</a:t>
            </a:r>
            <a:r>
              <a:rPr lang="ru-RU" dirty="0" err="1">
                <a:ea typeface="Verdana" panose="020B0604030504040204" pitchFamily="34" charset="0"/>
                <a:cs typeface="Verdana" panose="020B0604030504040204" pitchFamily="34" charset="0"/>
              </a:rPr>
              <a:t>Проектория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» и «Шоу профессий»</a:t>
            </a:r>
          </a:p>
          <a:p>
            <a:pPr>
              <a:spcBef>
                <a:spcPts val="900"/>
              </a:spcBef>
              <a:defRPr/>
            </a:pPr>
            <a:r>
              <a:rPr lang="ru-RU" b="1" dirty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 школ ежегодно будут получать современные мастерские по предмету «Технология»</a:t>
            </a:r>
          </a:p>
          <a:p>
            <a:pPr>
              <a:spcBef>
                <a:spcPts val="900"/>
              </a:spcBef>
              <a:defRPr/>
            </a:pPr>
            <a:r>
              <a:rPr lang="ru-RU" b="1" dirty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300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 детей ежегодно участвуют в проекте «Открытый университет»</a:t>
            </a:r>
          </a:p>
          <a:p>
            <a:pPr>
              <a:spcBef>
                <a:spcPts val="900"/>
              </a:spcBef>
              <a:defRPr/>
            </a:pPr>
            <a:r>
              <a:rPr lang="ru-RU" b="1" dirty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200</a:t>
            </a:r>
            <a:r>
              <a:rPr lang="ru-RU" dirty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детей начнут обучение в профильных школах при вузах</a:t>
            </a:r>
          </a:p>
          <a:p>
            <a:pPr>
              <a:spcBef>
                <a:spcPts val="900"/>
              </a:spcBef>
              <a:defRPr/>
            </a:pPr>
            <a:r>
              <a:rPr lang="ru-RU" b="1" dirty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 школ ежегодно открывают медицинские классы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F7F270F-3947-4DD8-9CF1-BFCAB5323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750148"/>
            <a:ext cx="9144000" cy="207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r>
              <a:rPr lang="ru-RU" sz="2800" dirty="0" smtClean="0"/>
              <a:t> </a:t>
            </a:r>
            <a:r>
              <a:rPr lang="ru-RU" sz="2800" dirty="0"/>
              <a:t>Расширение воспитательного потенциала системы образования</a:t>
            </a:r>
          </a:p>
        </p:txBody>
      </p:sp>
      <p:sp>
        <p:nvSpPr>
          <p:cNvPr id="35" name="Номер слайда 2">
            <a:extLst>
              <a:ext uri="{FF2B5EF4-FFF2-40B4-BE49-F238E27FC236}">
                <a16:creationId xmlns="" xmlns:a16="http://schemas.microsoft.com/office/drawing/2014/main" id="{358C575D-DD8D-436F-9A6B-ED694D04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0E58430-FFFB-4512-9722-3B2B2F0EE9F2}" type="slidenum">
              <a:rPr lang="ru-RU"/>
              <a:pPr/>
              <a:t>42</a:t>
            </a:fld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 rot="1532594">
            <a:off x="6249704" y="2041681"/>
            <a:ext cx="590309" cy="294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Montserrat bold" panose="00000800000000000000" pitchFamily="2" charset="-52"/>
                <a:cs typeface="Courier New" panose="02070309020205020404" pitchFamily="49" charset="0"/>
              </a:rPr>
              <a:t>NEW!</a:t>
            </a:r>
            <a:endParaRPr lang="ru-RU" sz="1600" b="1" dirty="0">
              <a:solidFill>
                <a:srgbClr val="FF0000"/>
              </a:solidFill>
              <a:latin typeface="Montserrat bold" panose="00000800000000000000" pitchFamily="2" charset="-52"/>
              <a:cs typeface="Courier New" panose="02070309020205020404" pitchFamily="49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1532594">
            <a:off x="4749507" y="2970376"/>
            <a:ext cx="590309" cy="294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Montserrat bold" panose="00000800000000000000" pitchFamily="2" charset="-52"/>
                <a:cs typeface="Courier New" panose="02070309020205020404" pitchFamily="49" charset="0"/>
              </a:rPr>
              <a:t>NEW!</a:t>
            </a:r>
            <a:endParaRPr lang="ru-RU" sz="1600" b="1" dirty="0">
              <a:solidFill>
                <a:srgbClr val="FF0000"/>
              </a:solidFill>
              <a:latin typeface="Montserrat bold" panose="00000800000000000000" pitchFamily="2" charset="-52"/>
              <a:cs typeface="Courier New" panose="02070309020205020404" pitchFamily="49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 rot="1532594">
            <a:off x="6035391" y="2827500"/>
            <a:ext cx="590309" cy="294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Montserrat bold" panose="00000800000000000000" pitchFamily="2" charset="-52"/>
                <a:cs typeface="Courier New" panose="02070309020205020404" pitchFamily="49" charset="0"/>
              </a:rPr>
              <a:t>NEW!</a:t>
            </a:r>
            <a:endParaRPr lang="ru-RU" sz="1600" b="1" dirty="0">
              <a:solidFill>
                <a:srgbClr val="FF0000"/>
              </a:solidFill>
              <a:latin typeface="Montserrat bold" panose="00000800000000000000" pitchFamily="2" charset="-52"/>
              <a:cs typeface="Courier New" panose="02070309020205020404" pitchFamily="49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 rot="1532594">
            <a:off x="3820813" y="3184690"/>
            <a:ext cx="590309" cy="294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Montserrat bold" panose="00000800000000000000" pitchFamily="2" charset="-52"/>
                <a:cs typeface="Courier New" panose="02070309020205020404" pitchFamily="49" charset="0"/>
              </a:rPr>
              <a:t>NEW!</a:t>
            </a:r>
            <a:endParaRPr lang="ru-RU" sz="1600" b="1" dirty="0">
              <a:solidFill>
                <a:srgbClr val="FF0000"/>
              </a:solidFill>
              <a:latin typeface="Montserrat bold" panose="00000800000000000000" pitchFamily="2" charset="-52"/>
              <a:cs typeface="Courier New" panose="02070309020205020404" pitchFamily="49" charset="0"/>
            </a:endParaRPr>
          </a:p>
        </p:txBody>
      </p:sp>
      <p:pic>
        <p:nvPicPr>
          <p:cNvPr id="6" name="32ed2688-0868-4665-81d2-2eeded2af6d7" descr="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72" y="642918"/>
            <a:ext cx="1451428" cy="19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4e008dd7-eb9b-48c0-a395-36eebf66a324" descr="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682" y="3682066"/>
            <a:ext cx="1822025" cy="242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6808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318356" y="4767503"/>
            <a:ext cx="4619445" cy="396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600" b="1" dirty="0">
                <a:ea typeface="+mj-ea"/>
                <a:cs typeface="+mj-cs"/>
              </a:rPr>
              <a:t>3. Поощрение одаренных детей и талантливой молодежи</a:t>
            </a:r>
            <a:r>
              <a:rPr lang="ru-RU" sz="1600" dirty="0">
                <a:ea typeface="+mj-ea"/>
                <a:cs typeface="+mj-cs"/>
              </a:rPr>
              <a:t>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4312"/>
          <a:stretch/>
        </p:blipFill>
        <p:spPr>
          <a:xfrm>
            <a:off x="304546" y="5193555"/>
            <a:ext cx="687843" cy="742719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976522" y="5265231"/>
            <a:ext cx="435319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b="1" dirty="0">
                <a:solidFill>
                  <a:srgbClr val="C00000"/>
                </a:solidFill>
              </a:rPr>
              <a:t>600</a:t>
            </a:r>
            <a:r>
              <a:rPr lang="ru-RU" altLang="ru-RU" sz="1600" b="1" dirty="0">
                <a:solidFill>
                  <a:srgbClr val="C00000"/>
                </a:solidFill>
              </a:rPr>
              <a:t> обладателей </a:t>
            </a:r>
            <a:r>
              <a:rPr lang="ru-RU" altLang="ru-RU" sz="1600" dirty="0">
                <a:solidFill>
                  <a:prstClr val="black"/>
                </a:solidFill>
              </a:rPr>
              <a:t>знака отличия «Гордость Пермского края» (5 000 руб.)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15 </a:t>
            </a:r>
            <a:r>
              <a:rPr lang="ru-RU" sz="1600" dirty="0">
                <a:solidFill>
                  <a:prstClr val="black"/>
                </a:solidFill>
              </a:rPr>
              <a:t>призеров </a:t>
            </a:r>
            <a:r>
              <a:rPr lang="ru-RU" sz="1600" dirty="0" err="1">
                <a:solidFill>
                  <a:prstClr val="black"/>
                </a:solidFill>
              </a:rPr>
              <a:t>ВсОШ</a:t>
            </a:r>
            <a:r>
              <a:rPr lang="ru-RU" sz="1600" dirty="0">
                <a:solidFill>
                  <a:prstClr val="black"/>
                </a:solidFill>
              </a:rPr>
              <a:t> (50 </a:t>
            </a:r>
            <a:r>
              <a:rPr lang="ru-RU" sz="1600" dirty="0" err="1">
                <a:solidFill>
                  <a:prstClr val="black"/>
                </a:solidFill>
              </a:rPr>
              <a:t>тыс.рублей</a:t>
            </a:r>
            <a:r>
              <a:rPr lang="ru-RU" sz="1600" dirty="0">
                <a:solidFill>
                  <a:prstClr val="black"/>
                </a:solidFill>
              </a:rPr>
              <a:t>)</a:t>
            </a:r>
          </a:p>
          <a:p>
            <a:pPr lvl="0" defTabSz="685800">
              <a:lnSpc>
                <a:spcPct val="80000"/>
              </a:lnSpc>
              <a:defRPr/>
            </a:pPr>
            <a:r>
              <a:rPr lang="ru-RU" sz="1600" b="1" dirty="0">
                <a:solidFill>
                  <a:srgbClr val="C00000"/>
                </a:solidFill>
              </a:rPr>
              <a:t>115 </a:t>
            </a:r>
            <a:r>
              <a:rPr lang="ru-RU" sz="1600" dirty="0"/>
              <a:t>победителей международных и всероссийских мероприятий (15 тыс. руб.)</a:t>
            </a:r>
          </a:p>
        </p:txBody>
      </p:sp>
      <p:pic>
        <p:nvPicPr>
          <p:cNvPr id="27" name="Picture 6" descr="https://tadviser.ru/images/d/d1/%D0%9A%D0%B2%D0%B0%D0%BD%D1%82%D0%BE%D1%80%D0%B8%D1%83%D0%BC_%D0%A4%D0%BE%D1%82%D0%BE%D0%BD%D0%B8%D0%BA%D0%B0%2C_%D0%9F%D0%B5%D1%80%D0%BC%D1%8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76" y="1485375"/>
            <a:ext cx="1902750" cy="66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3" descr="C:\Users\dnzhadaev\AppData\Local\Microsoft\Windows\Temporary Internet Files\Content.Outlook\L3N8PA2L\Машинакванториума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364" y="1793873"/>
            <a:ext cx="899782" cy="46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719238" y="2274250"/>
            <a:ext cx="20846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>
                <a:solidFill>
                  <a:srgbClr val="C00000"/>
                </a:solidFill>
                <a:latin typeface="Montserrat bold" panose="00000800000000000000" pitchFamily="2" charset="-52"/>
              </a:rPr>
              <a:t>2 000</a:t>
            </a:r>
            <a:r>
              <a:rPr lang="ru-RU" sz="1400" dirty="0">
                <a:solidFill>
                  <a:srgbClr val="C00000"/>
                </a:solidFill>
                <a:latin typeface="Montserrat Regular" panose="00000500000000000000" pitchFamily="2" charset="-52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детей</a:t>
            </a:r>
          </a:p>
        </p:txBody>
      </p:sp>
      <p:sp>
        <p:nvSpPr>
          <p:cNvPr id="30" name="Прямоугольник 3"/>
          <p:cNvSpPr>
            <a:spLocks noChangeArrowheads="1"/>
          </p:cNvSpPr>
          <p:nvPr/>
        </p:nvSpPr>
        <p:spPr bwMode="auto">
          <a:xfrm>
            <a:off x="2165712" y="2252859"/>
            <a:ext cx="20649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ru-RU" sz="1400" b="1" dirty="0">
                <a:solidFill>
                  <a:srgbClr val="C00000"/>
                </a:solidFill>
                <a:latin typeface="Montserrat bold" panose="00000800000000000000" pitchFamily="2" charset="-52"/>
              </a:rPr>
              <a:t>&gt;</a:t>
            </a:r>
            <a:r>
              <a:rPr lang="ru-RU" altLang="ru-RU" sz="1400" b="1" dirty="0">
                <a:solidFill>
                  <a:srgbClr val="C00000"/>
                </a:solidFill>
                <a:latin typeface="Montserrat bold" panose="00000800000000000000" pitchFamily="2" charset="-52"/>
              </a:rPr>
              <a:t>1 000</a:t>
            </a:r>
            <a:r>
              <a:rPr lang="ru-RU" altLang="ru-RU" sz="1400" dirty="0">
                <a:solidFill>
                  <a:srgbClr val="C00000"/>
                </a:solidFill>
                <a:latin typeface="Montserrat Regular" panose="00000500000000000000" pitchFamily="2" charset="-52"/>
              </a:rPr>
              <a:t> </a:t>
            </a:r>
            <a:r>
              <a:rPr lang="ru-RU" alt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детей</a:t>
            </a:r>
          </a:p>
        </p:txBody>
      </p:sp>
      <p:pic>
        <p:nvPicPr>
          <p:cNvPr id="31" name="Picture 2" descr="C:\Users\User\Desktop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11" y="1413381"/>
            <a:ext cx="574017" cy="7102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fdp.nntu.ru/wp-content/uploads/2019/10/doc139079108_52142044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405"/>
          <a:stretch/>
        </p:blipFill>
        <p:spPr bwMode="auto">
          <a:xfrm>
            <a:off x="4992490" y="1427080"/>
            <a:ext cx="1344707" cy="7825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5193243" y="2281578"/>
            <a:ext cx="172429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b="1" dirty="0">
                <a:solidFill>
                  <a:srgbClr val="C00000"/>
                </a:solidFill>
                <a:latin typeface="Montserrat bold" panose="020B0604020202020204" charset="-52"/>
              </a:rPr>
              <a:t>&gt;</a:t>
            </a:r>
            <a:r>
              <a:rPr lang="ru-RU" sz="1400" b="1" dirty="0">
                <a:solidFill>
                  <a:srgbClr val="C00000"/>
                </a:solidFill>
                <a:latin typeface="Montserrat bold" panose="020B0604020202020204" charset="-52"/>
              </a:rPr>
              <a:t>4</a:t>
            </a:r>
            <a:r>
              <a:rPr lang="en-US" sz="1400" b="1" dirty="0">
                <a:solidFill>
                  <a:srgbClr val="C00000"/>
                </a:solidFill>
                <a:latin typeface="Montserrat bold" panose="020B0604020202020204" charset="-52"/>
              </a:rPr>
              <a:t>0</a:t>
            </a:r>
            <a:r>
              <a:rPr lang="ru-RU" sz="1400" b="1" dirty="0">
                <a:solidFill>
                  <a:srgbClr val="C00000"/>
                </a:solidFill>
                <a:latin typeface="Montserrat bold" panose="020B0604020202020204" charset="-52"/>
              </a:rPr>
              <a:t>0</a:t>
            </a: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 детей</a:t>
            </a:r>
            <a:endParaRPr lang="en-US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</p:txBody>
      </p:sp>
      <p:pic>
        <p:nvPicPr>
          <p:cNvPr id="36" name="Picture 2" descr="https://www.mck-ktits.ru/resource/img/ed_center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544" r="26239"/>
          <a:stretch/>
        </p:blipFill>
        <p:spPr bwMode="auto">
          <a:xfrm>
            <a:off x="6766418" y="1423870"/>
            <a:ext cx="578921" cy="785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7380509" y="1453796"/>
            <a:ext cx="1506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Центр цифрового образования </a:t>
            </a:r>
            <a:br>
              <a:rPr lang="ru-RU" sz="1400" b="1" dirty="0"/>
            </a:br>
            <a:r>
              <a:rPr lang="ru-RU" sz="1400" b="1" dirty="0"/>
              <a:t>«</a:t>
            </a:r>
            <a:r>
              <a:rPr lang="en-US" sz="1400" b="1" dirty="0"/>
              <a:t>IT-</a:t>
            </a:r>
            <a:r>
              <a:rPr lang="ru-RU" sz="1400" b="1" dirty="0"/>
              <a:t>куб»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5045" y="3251650"/>
            <a:ext cx="4319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Montserrat bold" panose="00000800000000000000" pitchFamily="2" charset="-52"/>
              </a:rPr>
              <a:t>2</a:t>
            </a:r>
            <a:r>
              <a:rPr lang="ru-RU" sz="1400" b="1" dirty="0"/>
              <a:t>. Всероссийская олимпиада школьников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949054" y="3900066"/>
            <a:ext cx="3893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46</a:t>
            </a:r>
            <a:r>
              <a:rPr lang="ru-RU" dirty="0">
                <a:solidFill>
                  <a:prstClr val="black"/>
                </a:solidFill>
              </a:rPr>
              <a:t> участников, </a:t>
            </a:r>
            <a:r>
              <a:rPr lang="ru-RU" dirty="0">
                <a:solidFill>
                  <a:srgbClr val="C00000"/>
                </a:solidFill>
              </a:rPr>
              <a:t>15</a:t>
            </a:r>
            <a:r>
              <a:rPr lang="ru-RU" dirty="0">
                <a:solidFill>
                  <a:prstClr val="black"/>
                </a:solidFill>
              </a:rPr>
              <a:t> призеров, </a:t>
            </a:r>
            <a:r>
              <a:rPr lang="ru-RU" dirty="0">
                <a:solidFill>
                  <a:srgbClr val="C00000"/>
                </a:solidFill>
              </a:rPr>
              <a:t>1 </a:t>
            </a:r>
            <a:r>
              <a:rPr lang="ru-RU" dirty="0">
                <a:solidFill>
                  <a:prstClr val="black"/>
                </a:solidFill>
              </a:rPr>
              <a:t>победитель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9" cstate="print"/>
          <a:srcRect l="19173" r="18426"/>
          <a:stretch/>
        </p:blipFill>
        <p:spPr>
          <a:xfrm>
            <a:off x="198092" y="3720262"/>
            <a:ext cx="750962" cy="913633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6766418" y="2280258"/>
            <a:ext cx="230605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b="1" dirty="0">
                <a:solidFill>
                  <a:srgbClr val="C00000"/>
                </a:solidFill>
                <a:latin typeface="Montserrat bold" panose="00000800000000000000" pitchFamily="2" charset="-52"/>
              </a:rPr>
              <a:t>&gt;</a:t>
            </a:r>
            <a:r>
              <a:rPr lang="ru-RU" sz="1400" b="1" dirty="0">
                <a:solidFill>
                  <a:srgbClr val="C00000"/>
                </a:solidFill>
                <a:latin typeface="Montserrat bold" panose="00000800000000000000" pitchFamily="2" charset="-52"/>
              </a:rPr>
              <a:t>400 детей</a:t>
            </a: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4831" y="943493"/>
            <a:ext cx="870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Montserrat bold" panose="00000800000000000000" pitchFamily="2" charset="-52"/>
              </a:rPr>
              <a:t>1</a:t>
            </a:r>
            <a:r>
              <a:rPr lang="ru-RU" b="1" dirty="0"/>
              <a:t>. Использование современной инфраструктуры для развития талантов и способностей детей и молодежи</a:t>
            </a:r>
            <a:endParaRPr lang="ru-RU" sz="14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193243" y="3251649"/>
            <a:ext cx="3674784" cy="27683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b="1" dirty="0">
                <a:ea typeface="+mj-ea"/>
                <a:cs typeface="+mj-cs"/>
              </a:rPr>
              <a:t>4. Профильные </a:t>
            </a:r>
            <a:r>
              <a:rPr lang="ru-RU" sz="1400" b="1" dirty="0" smtClean="0">
                <a:ea typeface="+mj-ea"/>
                <a:cs typeface="+mj-cs"/>
              </a:rPr>
              <a:t>лагеря</a:t>
            </a:r>
            <a:endParaRPr lang="ru-RU" sz="1400" b="1" dirty="0">
              <a:latin typeface="Montserrat bold" panose="00000800000000000000" pitchFamily="2" charset="-52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C00000"/>
                </a:solidFill>
                <a:ea typeface="+mj-ea"/>
                <a:cs typeface="+mj-cs"/>
              </a:rPr>
              <a:t>232</a:t>
            </a:r>
            <a:r>
              <a:rPr lang="ru-RU" sz="1600" dirty="0">
                <a:ea typeface="+mj-ea"/>
                <a:cs typeface="+mj-cs"/>
              </a:rPr>
              <a:t> участника Губернаторского лагеря «Пермский Артек»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C00000"/>
                </a:solidFill>
                <a:ea typeface="+mj-ea"/>
                <a:cs typeface="+mj-cs"/>
              </a:rPr>
              <a:t>298</a:t>
            </a:r>
            <a:r>
              <a:rPr lang="ru-RU" sz="1600" dirty="0">
                <a:ea typeface="+mj-ea"/>
                <a:cs typeface="+mj-cs"/>
              </a:rPr>
              <a:t> участников профильных лагерей по направлениям дополнительного образования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C00000"/>
                </a:solidFill>
                <a:ea typeface="+mj-ea"/>
                <a:cs typeface="+mj-cs"/>
              </a:rPr>
              <a:t>200</a:t>
            </a:r>
            <a:r>
              <a:rPr lang="ru-RU" sz="1600" dirty="0">
                <a:ea typeface="+mj-ea"/>
                <a:cs typeface="+mj-cs"/>
              </a:rPr>
              <a:t> участников профильного лагеря РДШ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C00000"/>
                </a:solidFill>
                <a:ea typeface="+mj-ea"/>
                <a:cs typeface="+mj-cs"/>
              </a:rPr>
              <a:t>150</a:t>
            </a:r>
            <a:r>
              <a:rPr lang="ru-RU" sz="1600" dirty="0">
                <a:ea typeface="+mj-ea"/>
                <a:cs typeface="+mj-cs"/>
              </a:rPr>
              <a:t> участников молодежного профильного лагеря «Отдых в стиле КВН»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C00000"/>
                </a:solidFill>
                <a:ea typeface="+mj-ea"/>
                <a:cs typeface="+mj-cs"/>
              </a:rPr>
              <a:t>100</a:t>
            </a:r>
            <a:r>
              <a:rPr lang="ru-RU" sz="1600" dirty="0">
                <a:ea typeface="+mj-ea"/>
                <a:cs typeface="+mj-cs"/>
              </a:rPr>
              <a:t> участников профильного лагеря </a:t>
            </a:r>
            <a:r>
              <a:rPr lang="ru-RU" sz="1600" dirty="0" err="1">
                <a:ea typeface="+mj-ea"/>
                <a:cs typeface="+mj-cs"/>
              </a:rPr>
              <a:t>Юнармии</a:t>
            </a:r>
            <a:r>
              <a:rPr lang="ru-RU" sz="1600" dirty="0">
                <a:ea typeface="+mj-ea"/>
                <a:cs typeface="+mj-cs"/>
              </a:rPr>
              <a:t> «Наследники Великой Победы»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38435" y="2153578"/>
            <a:ext cx="21799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rgbClr val="C00000"/>
                </a:solidFill>
              </a:rPr>
              <a:t>1 000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детей очно</a:t>
            </a:r>
          </a:p>
          <a:p>
            <a:pPr>
              <a:lnSpc>
                <a:spcPts val="1800"/>
              </a:lnSpc>
            </a:pPr>
            <a:r>
              <a:rPr lang="ru-RU" sz="1600" b="1" dirty="0">
                <a:solidFill>
                  <a:srgbClr val="C00000"/>
                </a:solidFill>
              </a:rPr>
              <a:t>1 300</a:t>
            </a:r>
            <a:r>
              <a:rPr lang="ru-RU" sz="1600" dirty="0">
                <a:solidFill>
                  <a:prstClr val="black"/>
                </a:solidFill>
              </a:rPr>
              <a:t> детей заочно</a:t>
            </a:r>
            <a:endParaRPr lang="en-US" sz="1600" dirty="0">
              <a:solidFill>
                <a:prstClr val="black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b="1" dirty="0">
                <a:solidFill>
                  <a:srgbClr val="C00000"/>
                </a:solidFill>
              </a:rPr>
              <a:t>25 000 </a:t>
            </a:r>
            <a:r>
              <a:rPr lang="ru-RU" sz="1600" dirty="0">
                <a:solidFill>
                  <a:prstClr val="black"/>
                </a:solidFill>
              </a:rPr>
              <a:t>детей дистанционно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A5D77F94-40DA-4FE4-B126-A8782AE122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0" y="750148"/>
            <a:ext cx="9144000" cy="207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r>
              <a:rPr lang="ru-RU" sz="3200" b="1" dirty="0"/>
              <a:t>Расширение возможностей для самореализации и развития талантов</a:t>
            </a:r>
          </a:p>
        </p:txBody>
      </p:sp>
      <p:sp>
        <p:nvSpPr>
          <p:cNvPr id="33" name="Номер слайда 2">
            <a:extLst>
              <a:ext uri="{FF2B5EF4-FFF2-40B4-BE49-F238E27FC236}">
                <a16:creationId xmlns="" xmlns:a16="http://schemas.microsoft.com/office/drawing/2014/main" id="{EBA49949-BC32-4F40-A9D3-FFA03D464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0E58430-FFFB-4512-9722-3B2B2F0EE9F2}" type="slidenum">
              <a:rPr lang="ru-RU"/>
              <a:pPr/>
              <a:t>43</a:t>
            </a:fld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 rot="1532594">
            <a:off x="7892779" y="3399003"/>
            <a:ext cx="590309" cy="294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Montserrat bold" panose="00000800000000000000" pitchFamily="2" charset="-52"/>
                <a:cs typeface="Courier New" panose="02070309020205020404" pitchFamily="49" charset="0"/>
              </a:rPr>
              <a:t>NEW!</a:t>
            </a:r>
            <a:endParaRPr lang="ru-RU" sz="1600" b="1" dirty="0">
              <a:solidFill>
                <a:srgbClr val="FF0000"/>
              </a:solidFill>
              <a:latin typeface="Montserrat bold" panose="00000800000000000000" pitchFamily="2" charset="-52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F0F6521-C9AB-4BCF-8F7F-630C49A39969}"/>
              </a:ext>
            </a:extLst>
          </p:cNvPr>
          <p:cNvSpPr txBox="1"/>
          <p:nvPr/>
        </p:nvSpPr>
        <p:spPr>
          <a:xfrm>
            <a:off x="3789405" y="1368369"/>
            <a:ext cx="978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Montserrat bold" panose="00000800000000000000" pitchFamily="2" charset="-52"/>
              </a:rPr>
              <a:t>Мобильный </a:t>
            </a:r>
            <a:r>
              <a:rPr lang="ru-RU" sz="1200" dirty="0" err="1">
                <a:latin typeface="Montserrat bold" panose="00000800000000000000" pitchFamily="2" charset="-52"/>
              </a:rPr>
              <a:t>кванториум</a:t>
            </a:r>
            <a:endParaRPr lang="ru-RU" sz="1200" dirty="0">
              <a:latin typeface="Montserrat bold" panose="00000800000000000000" pitchFamily="2" charset="-5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413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2"/>
          <p:cNvSpPr>
            <a:spLocks noChangeArrowheads="1"/>
          </p:cNvSpPr>
          <p:nvPr/>
        </p:nvSpPr>
        <p:spPr bwMode="auto">
          <a:xfrm>
            <a:off x="3353100" y="4071942"/>
            <a:ext cx="214759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defTabSz="457200">
              <a:buFont typeface="Wingdings" pitchFamily="2" charset="2"/>
              <a:buChar char="§"/>
            </a:pPr>
            <a:endParaRPr lang="ru-RU" b="1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285750" indent="-285750" defTabSz="457200">
              <a:buFont typeface="Wingdings" pitchFamily="2" charset="2"/>
              <a:buChar char="§"/>
            </a:pPr>
            <a:r>
              <a:rPr lang="ru-RU" b="1" dirty="0" err="1" smtClean="0">
                <a:solidFill>
                  <a:prstClr val="black"/>
                </a:solidFill>
                <a:latin typeface="Calibri" pitchFamily="34" charset="0"/>
              </a:rPr>
              <a:t>Гайнская</a:t>
            </a:r>
            <a:r>
              <a:rPr lang="ru-RU" b="1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Calibri" pitchFamily="34" charset="0"/>
              </a:rPr>
              <a:t>СОШ</a:t>
            </a:r>
          </a:p>
          <a:p>
            <a:pPr marL="285750" indent="-285750" defTabSz="457200"/>
            <a:r>
              <a:rPr lang="ru-RU" b="1" dirty="0" smtClean="0">
                <a:solidFill>
                  <a:prstClr val="black"/>
                </a:solidFill>
                <a:latin typeface="Calibri" pitchFamily="34" charset="0"/>
              </a:rPr>
              <a:t>Предметы:</a:t>
            </a:r>
          </a:p>
          <a:p>
            <a:pPr marL="285750" indent="-285750" defTabSz="457200"/>
            <a:r>
              <a:rPr lang="ru-RU" b="1" dirty="0" smtClean="0">
                <a:solidFill>
                  <a:prstClr val="black"/>
                </a:solidFill>
                <a:latin typeface="Calibri" pitchFamily="34" charset="0"/>
              </a:rPr>
              <a:t>-Основы безопасности </a:t>
            </a:r>
          </a:p>
          <a:p>
            <a:pPr marL="285750" indent="-285750" defTabSz="457200"/>
            <a:r>
              <a:rPr lang="ru-RU" b="1" dirty="0" smtClean="0">
                <a:solidFill>
                  <a:prstClr val="black"/>
                </a:solidFill>
                <a:latin typeface="Calibri" pitchFamily="34" charset="0"/>
              </a:rPr>
              <a:t>жизнедеятельности</a:t>
            </a:r>
            <a:endParaRPr lang="ru-RU" b="1" dirty="0">
              <a:solidFill>
                <a:prstClr val="black"/>
              </a:solidFill>
              <a:latin typeface="Calibri" pitchFamily="34" charset="0"/>
            </a:endParaRPr>
          </a:p>
          <a:p>
            <a:pPr marL="285750" indent="-285750" defTabSz="457200"/>
            <a:endParaRPr lang="ru-RU" b="1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643042" y="928670"/>
          <a:ext cx="2630688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7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319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2020-20201учебный </a:t>
                      </a:r>
                      <a:r>
                        <a:rPr lang="ru-RU" dirty="0"/>
                        <a:t>год</a:t>
                      </a:r>
                    </a:p>
                  </a:txBody>
                  <a:tcPr marL="55721" marR="55721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1973</a:t>
                      </a:r>
                      <a:endParaRPr lang="ru-RU" b="1" dirty="0"/>
                    </a:p>
                  </a:txBody>
                  <a:tcPr marL="55721" marR="5572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школьный этап</a:t>
                      </a:r>
                    </a:p>
                  </a:txBody>
                  <a:tcPr marL="55721" marR="5572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442</a:t>
                      </a:r>
                      <a:endParaRPr lang="ru-RU" b="1" dirty="0"/>
                    </a:p>
                  </a:txBody>
                  <a:tcPr marL="55721" marR="5572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муниципальный</a:t>
                      </a:r>
                      <a:r>
                        <a:rPr lang="ru-RU" sz="1600" baseline="0" dirty="0"/>
                        <a:t> этап</a:t>
                      </a:r>
                      <a:endParaRPr lang="ru-RU" sz="1600" dirty="0"/>
                    </a:p>
                  </a:txBody>
                  <a:tcPr marL="55721" marR="5572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 6</a:t>
                      </a:r>
                      <a:endParaRPr lang="ru-RU" b="1" dirty="0"/>
                    </a:p>
                  </a:txBody>
                  <a:tcPr marL="55721" marR="55721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региональный этап</a:t>
                      </a:r>
                    </a:p>
                  </a:txBody>
                  <a:tcPr marL="55721" marR="55721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67" name="Picture 2" descr="http://nsportal.ru/sites/default/files/1_0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8604"/>
            <a:ext cx="9557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 bwMode="auto">
          <a:xfrm>
            <a:off x="428596" y="2714620"/>
            <a:ext cx="223143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ru-RU" b="1" dirty="0">
                <a:solidFill>
                  <a:prstClr val="black"/>
                </a:solidFill>
                <a:latin typeface="Calibri"/>
              </a:rPr>
              <a:t> Участие </a:t>
            </a:r>
            <a:r>
              <a:rPr lang="ru-RU" b="1" dirty="0" err="1">
                <a:solidFill>
                  <a:prstClr val="black"/>
                </a:solidFill>
                <a:latin typeface="Calibri"/>
              </a:rPr>
              <a:t>Гайнского</a:t>
            </a:r>
            <a:r>
              <a:rPr lang="ru-RU" b="1" dirty="0">
                <a:solidFill>
                  <a:prstClr val="black"/>
                </a:solidFill>
                <a:latin typeface="Calibri"/>
              </a:rPr>
              <a:t> района</a:t>
            </a:r>
            <a:br>
              <a:rPr lang="ru-RU" b="1" dirty="0">
                <a:solidFill>
                  <a:prstClr val="black"/>
                </a:solidFill>
                <a:latin typeface="Calibri"/>
              </a:rPr>
            </a:br>
            <a:r>
              <a:rPr lang="ru-RU" b="1" dirty="0">
                <a:solidFill>
                  <a:prstClr val="black"/>
                </a:solidFill>
                <a:latin typeface="Calibri"/>
              </a:rPr>
              <a:t>в  региональном этапе олимпиады </a:t>
            </a:r>
          </a:p>
        </p:txBody>
      </p:sp>
      <p:grpSp>
        <p:nvGrpSpPr>
          <p:cNvPr id="3" name="Группа 11"/>
          <p:cNvGrpSpPr>
            <a:grpSpLocks/>
          </p:cNvGrpSpPr>
          <p:nvPr/>
        </p:nvGrpSpPr>
        <p:grpSpPr bwMode="auto">
          <a:xfrm>
            <a:off x="3469186" y="3133164"/>
            <a:ext cx="3029143" cy="955869"/>
            <a:chOff x="6175335" y="3296890"/>
            <a:chExt cx="4971639" cy="857751"/>
          </a:xfrm>
        </p:grpSpPr>
        <p:sp>
          <p:nvSpPr>
            <p:cNvPr id="2075" name="Прямоугольник 9"/>
            <p:cNvSpPr>
              <a:spLocks noChangeArrowheads="1"/>
            </p:cNvSpPr>
            <p:nvPr/>
          </p:nvSpPr>
          <p:spPr bwMode="auto">
            <a:xfrm>
              <a:off x="7318505" y="3296890"/>
              <a:ext cx="2095809" cy="33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lang="ru-RU" dirty="0" smtClean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endParaRPr lang="ru-RU" b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076" name="Прямоугольник 10"/>
            <p:cNvSpPr>
              <a:spLocks noChangeArrowheads="1"/>
            </p:cNvSpPr>
            <p:nvPr/>
          </p:nvSpPr>
          <p:spPr bwMode="auto">
            <a:xfrm>
              <a:off x="6581628" y="3511530"/>
              <a:ext cx="4565346" cy="359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ru-RU" sz="2000" dirty="0" smtClean="0">
                  <a:solidFill>
                    <a:srgbClr val="000000"/>
                  </a:solidFill>
                  <a:latin typeface="Calibri" pitchFamily="34" charset="0"/>
                </a:rPr>
                <a:t>1призёр краевого этапа</a:t>
              </a:r>
              <a:endParaRPr lang="ru-RU" sz="110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pic>
          <p:nvPicPr>
            <p:cNvPr id="2052" name="Picture 4" descr="https://image.freepik.com/free-icon/no-translate-detected_318-58737.jpg"/>
            <p:cNvPicPr>
              <a:picLocks noChangeAspect="1" noChangeArrowheads="1"/>
            </p:cNvPicPr>
            <p:nvPr/>
          </p:nvPicPr>
          <p:blipFill rotWithShape="1">
            <a:blip r:embed="rId4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/>
            </a:blip>
            <a:srcRect/>
            <a:stretch/>
          </p:blipFill>
          <p:spPr bwMode="auto">
            <a:xfrm>
              <a:off x="6175335" y="3616360"/>
              <a:ext cx="387347" cy="538281"/>
            </a:xfrm>
            <a:prstGeom prst="rect">
              <a:avLst/>
            </a:prstGeom>
            <a:noFill/>
            <a:extLst/>
          </p:spPr>
        </p:pic>
      </p:grpSp>
      <p:pic>
        <p:nvPicPr>
          <p:cNvPr id="2070" name="Picture 4" descr="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8948" y="3705226"/>
            <a:ext cx="202989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6" descr=" 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0475" y="803389"/>
            <a:ext cx="2233315" cy="252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2" name="Заголовок 3"/>
          <p:cNvSpPr>
            <a:spLocks noGrp="1"/>
          </p:cNvSpPr>
          <p:nvPr>
            <p:ph type="title"/>
          </p:nvPr>
        </p:nvSpPr>
        <p:spPr>
          <a:xfrm>
            <a:off x="1351263" y="163513"/>
            <a:ext cx="6407944" cy="6540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/>
              <a:t>Всероссийская олимпиада школьников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13ED273-1442-4174-BB7A-B285FDA84CE8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44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221876" y="4000504"/>
          <a:ext cx="2921364" cy="221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="" xmlns:p14="http://schemas.microsoft.com/office/powerpoint/2010/main" val="40592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44453" y="857233"/>
            <a:ext cx="288439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ru-RU" sz="1600" b="1" dirty="0"/>
              <a:t>Формирование позитивного контента в сети Интернет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00364" y="857232"/>
            <a:ext cx="292895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ru-RU" sz="1400" b="1" dirty="0"/>
              <a:t>Воспитание в детях умения совершать правильный выбор в условиях возможного негативного воздействия информационных ресурсов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785794"/>
            <a:ext cx="271355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ru-RU" sz="1400" b="1" dirty="0"/>
              <a:t>Популяризация в информационном пространстве традиционных российских культурных ценностей и норм поведения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2949994" y="932435"/>
            <a:ext cx="0" cy="533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5945501" y="932435"/>
            <a:ext cx="0" cy="533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2071678"/>
            <a:ext cx="2828303" cy="276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C00000"/>
                </a:solidFill>
              </a:rPr>
              <a:t>94</a:t>
            </a:r>
            <a:r>
              <a:rPr lang="ru-RU" sz="1600" dirty="0"/>
              <a:t> социальных кинозала (</a:t>
            </a:r>
            <a:r>
              <a:rPr lang="ru-RU" sz="1600" dirty="0" err="1"/>
              <a:t>медиаобразование</a:t>
            </a:r>
            <a:r>
              <a:rPr lang="ru-RU" sz="1600" dirty="0"/>
              <a:t>)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C00000"/>
                </a:solidFill>
              </a:rPr>
              <a:t>&gt;200 </a:t>
            </a:r>
            <a:r>
              <a:rPr lang="ru-RU" sz="1600" b="1" dirty="0">
                <a:solidFill>
                  <a:srgbClr val="C00000"/>
                </a:solidFill>
              </a:rPr>
              <a:t>тыс. чел.</a:t>
            </a:r>
            <a:r>
              <a:rPr lang="ru-RU" sz="1600" dirty="0"/>
              <a:t> потенциальных обладателей «Пушкинской карты»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C00000"/>
                </a:solidFill>
              </a:rPr>
              <a:t>6 000</a:t>
            </a:r>
            <a:r>
              <a:rPr lang="ru-RU" sz="1600" dirty="0"/>
              <a:t> электронных материалов в системе «</a:t>
            </a:r>
            <a:r>
              <a:rPr lang="ru-RU" sz="1600" dirty="0" err="1"/>
              <a:t>ЭПОС.Библиотека</a:t>
            </a:r>
            <a:r>
              <a:rPr lang="ru-RU" sz="1600" dirty="0"/>
              <a:t>»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Федеральный конкурс «Живая классика»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и др</a:t>
            </a:r>
            <a:r>
              <a:rPr lang="ru-RU" sz="1600" dirty="0">
                <a:latin typeface="Montserrat Regular" panose="020B0604020202020204" charset="-52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14678" y="1928802"/>
            <a:ext cx="2847590" cy="390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Единый урок безопасности в сети интернет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ИС «Профилактика» («Траектория») – педагогическое наблюдение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Всероссийская образовательная акция Уроки цифры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Мероприятия (</a:t>
            </a:r>
            <a:r>
              <a:rPr lang="ru-RU" sz="1400" dirty="0" err="1"/>
              <a:t>хакатоны</a:t>
            </a:r>
            <a:r>
              <a:rPr lang="ru-RU" sz="1400" dirty="0"/>
              <a:t>, марафоны, конкурсы) по безопасному поведению детей в сети Интернет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Международная олимпиада по финансовой безопасности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Внедрение курса «Цифровой этикет»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Программа «</a:t>
            </a:r>
            <a:r>
              <a:rPr lang="ru-RU" sz="1400" dirty="0" err="1"/>
              <a:t>Кибергигиена</a:t>
            </a:r>
            <a:r>
              <a:rPr lang="ru-RU" sz="1400" dirty="0"/>
              <a:t>» на базе </a:t>
            </a:r>
            <a:r>
              <a:rPr lang="en-US" sz="1400" dirty="0"/>
              <a:t>IT-</a:t>
            </a:r>
            <a:r>
              <a:rPr lang="ru-RU" sz="1400" dirty="0"/>
              <a:t>Куб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Социальные ролики</a:t>
            </a:r>
            <a:endParaRPr lang="ru-RU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000760" y="1500174"/>
            <a:ext cx="282153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/>
              <a:t>Создание детских сетевых сообществ (примеры: РДШ, Большая Перемена)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/>
              <a:t>Онлайн конкурсы и мероприятия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/>
              <a:t>Заочные онлайн школы при вузах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/>
              <a:t>Наполнение библиотеки ЭПОС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/>
              <a:t>Развитие дистанционных форм дополнительного образования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10703" t="6713" r="50234" b="27134"/>
          <a:stretch/>
        </p:blipFill>
        <p:spPr>
          <a:xfrm>
            <a:off x="220530" y="4720334"/>
            <a:ext cx="2663864" cy="20300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C4D06C3-374C-4A00-84F7-2F7DE3260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750148"/>
            <a:ext cx="9144000" cy="2074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4830" y="82988"/>
            <a:ext cx="8634017" cy="667160"/>
          </a:xfrm>
        </p:spPr>
        <p:txBody>
          <a:bodyPr>
            <a:noAutofit/>
          </a:bodyPr>
          <a:lstStyle/>
          <a:p>
            <a:r>
              <a:rPr lang="ru-RU" sz="3200" dirty="0" smtClean="0"/>
              <a:t> </a:t>
            </a:r>
            <a:r>
              <a:rPr lang="ru-RU" sz="2800" b="1" dirty="0"/>
              <a:t>Использование информационных ресурсов в процессе воспитания</a:t>
            </a:r>
            <a:endParaRPr lang="ru-RU" sz="32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2388" y="5167753"/>
            <a:ext cx="2511136" cy="1527769"/>
          </a:xfrm>
          <a:prstGeom prst="rect">
            <a:avLst/>
          </a:prstGeom>
        </p:spPr>
      </p:pic>
      <p:sp>
        <p:nvSpPr>
          <p:cNvPr id="14" name="Номер слайда 2">
            <a:extLst>
              <a:ext uri="{FF2B5EF4-FFF2-40B4-BE49-F238E27FC236}">
                <a16:creationId xmlns="" xmlns:a16="http://schemas.microsoft.com/office/drawing/2014/main" id="{2F263184-0FB2-4073-A051-F694815AF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0E58430-FFFB-4512-9722-3B2B2F0EE9F2}" type="slidenum">
              <a:rPr lang="ru-RU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07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" y="852252"/>
            <a:ext cx="449478" cy="640995"/>
          </a:xfrm>
          <a:prstGeom prst="rect">
            <a:avLst/>
          </a:prstGeom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="" xmlns:p14="http://schemas.microsoft.com/office/powerpoint/2010/main" val="1633808105"/>
              </p:ext>
            </p:extLst>
          </p:nvPr>
        </p:nvGraphicFramePr>
        <p:xfrm>
          <a:off x="113463" y="1470450"/>
          <a:ext cx="1684966" cy="1821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="" xmlns:p14="http://schemas.microsoft.com/office/powerpoint/2010/main" val="2122026262"/>
              </p:ext>
            </p:extLst>
          </p:nvPr>
        </p:nvGraphicFramePr>
        <p:xfrm>
          <a:off x="104201" y="3335403"/>
          <a:ext cx="1672124" cy="176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Поддержка </a:t>
            </a:r>
            <a:r>
              <a:rPr lang="ru-RU" sz="2800" dirty="0"/>
              <a:t>общественных объединений в сфере воспитания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486584" y="941815"/>
            <a:ext cx="999199" cy="462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altLang="ru-RU" sz="1200" b="1" dirty="0">
                <a:latin typeface="Montserrat bold" panose="020B0604020202020204" charset="-52"/>
                <a:ea typeface="+mj-ea"/>
                <a:cs typeface="+mj-cs"/>
              </a:rPr>
              <a:t>Дружины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altLang="ru-RU" sz="1200" b="1" dirty="0">
                <a:latin typeface="Montserrat bold" panose="020B0604020202020204" charset="-52"/>
                <a:ea typeface="+mj-ea"/>
                <a:cs typeface="+mj-cs"/>
              </a:rPr>
              <a:t>юных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altLang="ru-RU" sz="1200" b="1" dirty="0">
                <a:latin typeface="Montserrat bold" panose="020B0604020202020204" charset="-52"/>
                <a:ea typeface="+mj-ea"/>
                <a:cs typeface="+mj-cs"/>
              </a:rPr>
              <a:t>пожарных</a:t>
            </a: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="" xmlns:p14="http://schemas.microsoft.com/office/powerpoint/2010/main" val="1165224327"/>
              </p:ext>
            </p:extLst>
          </p:nvPr>
        </p:nvGraphicFramePr>
        <p:xfrm>
          <a:off x="1941369" y="1527948"/>
          <a:ext cx="1526815" cy="1763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="" xmlns:p14="http://schemas.microsoft.com/office/powerpoint/2010/main" val="3317750225"/>
              </p:ext>
            </p:extLst>
          </p:nvPr>
        </p:nvGraphicFramePr>
        <p:xfrm>
          <a:off x="1838648" y="3335402"/>
          <a:ext cx="1559006" cy="1777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4062486" y="911332"/>
            <a:ext cx="1516020" cy="514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altLang="ru-RU" sz="1200" b="1" dirty="0">
                <a:latin typeface="Montserrat bold" panose="020B0604020202020204" charset="-52"/>
                <a:ea typeface="+mj-ea"/>
                <a:cs typeface="+mj-cs"/>
              </a:rPr>
              <a:t>Юные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altLang="ru-RU" sz="1200" b="1" dirty="0">
                <a:latin typeface="Montserrat bold" panose="020B0604020202020204" charset="-52"/>
                <a:ea typeface="+mj-ea"/>
                <a:cs typeface="+mj-cs"/>
              </a:rPr>
              <a:t>инспекторы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altLang="ru-RU" sz="1200" b="1" dirty="0">
                <a:latin typeface="Montserrat bold" panose="020B0604020202020204" charset="-52"/>
                <a:ea typeface="+mj-ea"/>
                <a:cs typeface="+mj-cs"/>
              </a:rPr>
              <a:t>движения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="" xmlns:p14="http://schemas.microsoft.com/office/powerpoint/2010/main" val="3317740411"/>
              </p:ext>
            </p:extLst>
          </p:nvPr>
        </p:nvGraphicFramePr>
        <p:xfrm>
          <a:off x="3741474" y="1528584"/>
          <a:ext cx="1448011" cy="1761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="" xmlns:p14="http://schemas.microsoft.com/office/powerpoint/2010/main" val="3489049500"/>
              </p:ext>
            </p:extLst>
          </p:nvPr>
        </p:nvGraphicFramePr>
        <p:xfrm>
          <a:off x="3614109" y="3381355"/>
          <a:ext cx="1760915" cy="165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5619558" y="802626"/>
            <a:ext cx="1396824" cy="528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latin typeface="Montserrat bold" panose="020B0604020202020204" charset="-52"/>
                <a:ea typeface="+mj-ea"/>
                <a:cs typeface="+mj-cs"/>
              </a:rPr>
              <a:t>Школьные службы примирения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7333850" y="755714"/>
            <a:ext cx="0" cy="6023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Объект 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232" y="5126289"/>
            <a:ext cx="1574274" cy="1382573"/>
          </a:xfrm>
          <a:prstGeom prst="rect">
            <a:avLst/>
          </a:prstGeom>
        </p:spPr>
      </p:pic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="" xmlns:p14="http://schemas.microsoft.com/office/powerpoint/2010/main" val="1533133445"/>
              </p:ext>
            </p:extLst>
          </p:nvPr>
        </p:nvGraphicFramePr>
        <p:xfrm>
          <a:off x="5644232" y="1488873"/>
          <a:ext cx="1661717" cy="1528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="" xmlns:p14="http://schemas.microsoft.com/office/powerpoint/2010/main" val="2501295955"/>
              </p:ext>
            </p:extLst>
          </p:nvPr>
        </p:nvGraphicFramePr>
        <p:xfrm>
          <a:off x="5523700" y="3369032"/>
          <a:ext cx="1708280" cy="1714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40" name="Рисунок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3" y="5134068"/>
            <a:ext cx="1582830" cy="139625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887371" y="896117"/>
            <a:ext cx="621507" cy="55166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14495" y="5132613"/>
            <a:ext cx="1573288" cy="139916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614110" y="896117"/>
            <a:ext cx="422080" cy="54507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/>
          <a:srcRect l="3346" t="4149" b="15780"/>
          <a:stretch/>
        </p:blipFill>
        <p:spPr>
          <a:xfrm>
            <a:off x="3638119" y="5132613"/>
            <a:ext cx="1692809" cy="1381284"/>
          </a:xfrm>
          <a:prstGeom prst="rect">
            <a:avLst/>
          </a:prstGeom>
        </p:spPr>
      </p:pic>
      <p:pic>
        <p:nvPicPr>
          <p:cNvPr id="46" name="Picture 2" descr="http://shkola106chel.ru/uploads/posts/2017-10/1508734324_35283_x922.jpg">
            <a:extLst>
              <a:ext uri="{FF2B5EF4-FFF2-40B4-BE49-F238E27FC236}">
                <a16:creationId xmlns="" xmlns:a16="http://schemas.microsoft.com/office/drawing/2014/main" id="{5C1EC7C9-1CA2-45AF-BCF2-4B7F9F16E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027" y="861921"/>
            <a:ext cx="619599" cy="6411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7894301" y="938162"/>
            <a:ext cx="1061688" cy="383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050" b="1" dirty="0">
                <a:latin typeface="Montserrat bold" panose="020B0604020202020204" charset="-52"/>
                <a:ea typeface="+mj-ea"/>
                <a:cs typeface="+mj-cs"/>
              </a:rPr>
              <a:t>Российское </a:t>
            </a:r>
            <a:br>
              <a:rPr lang="ru-RU" sz="1050" b="1" dirty="0">
                <a:latin typeface="Montserrat bold" panose="020B0604020202020204" charset="-52"/>
                <a:ea typeface="+mj-ea"/>
                <a:cs typeface="+mj-cs"/>
              </a:rPr>
            </a:br>
            <a:r>
              <a:rPr lang="ru-RU" sz="1050" b="1" dirty="0">
                <a:latin typeface="Montserrat bold" panose="020B0604020202020204" charset="-52"/>
                <a:ea typeface="+mj-ea"/>
                <a:cs typeface="+mj-cs"/>
              </a:rPr>
              <a:t>движение </a:t>
            </a:r>
            <a:br>
              <a:rPr lang="ru-RU" sz="1050" b="1" dirty="0">
                <a:latin typeface="Montserrat bold" panose="020B0604020202020204" charset="-52"/>
                <a:ea typeface="+mj-ea"/>
                <a:cs typeface="+mj-cs"/>
              </a:rPr>
            </a:br>
            <a:r>
              <a:rPr lang="ru-RU" sz="1050" b="1" dirty="0">
                <a:latin typeface="Montserrat bold" panose="020B0604020202020204" charset="-52"/>
                <a:ea typeface="+mj-ea"/>
                <a:cs typeface="+mj-cs"/>
              </a:rPr>
              <a:t>школьников</a:t>
            </a:r>
          </a:p>
        </p:txBody>
      </p:sp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="" xmlns:p14="http://schemas.microsoft.com/office/powerpoint/2010/main" val="273319906"/>
              </p:ext>
            </p:extLst>
          </p:nvPr>
        </p:nvGraphicFramePr>
        <p:xfrm>
          <a:off x="7382449" y="1529316"/>
          <a:ext cx="1605974" cy="1831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="" xmlns:p14="http://schemas.microsoft.com/office/powerpoint/2010/main" val="3395778135"/>
              </p:ext>
            </p:extLst>
          </p:nvPr>
        </p:nvGraphicFramePr>
        <p:xfrm>
          <a:off x="7341027" y="3372891"/>
          <a:ext cx="1614962" cy="1720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809"/>
          <a:stretch/>
        </p:blipFill>
        <p:spPr>
          <a:xfrm>
            <a:off x="7443705" y="5113159"/>
            <a:ext cx="1544718" cy="139570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C3CF42B2-18FE-43EF-B77B-6A1296DE90D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/>
        </p:blipFill>
        <p:spPr bwMode="auto">
          <a:xfrm>
            <a:off x="0" y="750148"/>
            <a:ext cx="9144000" cy="2074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5123" y="839264"/>
            <a:ext cx="154261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100" b="1" dirty="0">
                <a:latin typeface="Montserrat bold" panose="020B0604020202020204" charset="-52"/>
              </a:rPr>
              <a:t>Всероссийское военно-патриотическое движение «ЮНАРМИЯ»</a:t>
            </a:r>
            <a:endParaRPr lang="ru-RU" sz="1100" b="1" dirty="0">
              <a:latin typeface="Montserrat bold" panose="020B0604020202020204" charset="-52"/>
            </a:endParaRPr>
          </a:p>
        </p:txBody>
      </p:sp>
      <p:sp>
        <p:nvSpPr>
          <p:cNvPr id="49" name="Номер слайда 2">
            <a:extLst>
              <a:ext uri="{FF2B5EF4-FFF2-40B4-BE49-F238E27FC236}">
                <a16:creationId xmlns="" xmlns:a16="http://schemas.microsoft.com/office/drawing/2014/main" id="{84EDA561-DA20-430B-A0C6-98A845E97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0E58430-FFFB-4512-9722-3B2B2F0EE9F2}" type="slidenum">
              <a:rPr lang="ru-RU"/>
              <a:pPr/>
              <a:t>46</a:t>
            </a:fld>
            <a:endParaRPr lang="ru-RU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5484879" y="768078"/>
            <a:ext cx="0" cy="6023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3582122" y="768078"/>
            <a:ext cx="0" cy="6023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847029" y="768078"/>
            <a:ext cx="0" cy="6023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429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534121" y="857232"/>
            <a:ext cx="8609879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Выявление и формирование сообщества школьников с активной жизненной позицией, лидеров мнений, которые не боятся проявлять себя, учиться новому и менять мир к лучшему в своем сообществе, своей группе, школе, стране.</a:t>
            </a:r>
            <a:endParaRPr lang="ru-RU" b="1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print"/>
          <a:srcRect l="8461" t="20118" r="9282" b="20639"/>
          <a:stretch/>
        </p:blipFill>
        <p:spPr>
          <a:xfrm>
            <a:off x="7853561" y="142569"/>
            <a:ext cx="1227923" cy="49921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285720" y="1643050"/>
            <a:ext cx="151092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/>
                </a:solidFill>
                <a:latin typeface="Montserrat bold" panose="000008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Вызовы: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58" y="2646000"/>
            <a:ext cx="1670288" cy="63609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2" y="2646000"/>
            <a:ext cx="1670288" cy="636089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2" y="3397095"/>
            <a:ext cx="1670288" cy="636087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45" y="1885970"/>
            <a:ext cx="1670288" cy="636089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348" y="2648866"/>
            <a:ext cx="1670288" cy="636089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348" y="3404984"/>
            <a:ext cx="1670288" cy="636089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2" y="4146064"/>
            <a:ext cx="1670288" cy="636087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20" y="4152955"/>
            <a:ext cx="1684939" cy="639834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045" y="1905578"/>
            <a:ext cx="1670288" cy="636087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06" y="3404985"/>
            <a:ext cx="1670288" cy="636087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0" y="1886880"/>
            <a:ext cx="1670288" cy="636087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959" y="4161702"/>
            <a:ext cx="1670288" cy="636087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3357554" y="5165229"/>
            <a:ext cx="2111874" cy="1692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b="1" dirty="0">
                <a:solidFill>
                  <a:srgbClr val="C00000"/>
                </a:solidFill>
              </a:rPr>
              <a:t>49 319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участников, зарегистрировавшихся на платформе Конкурса</a:t>
            </a:r>
            <a:endParaRPr lang="ru-RU" b="1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ru-RU" sz="1400" b="1" dirty="0">
              <a:solidFill>
                <a:srgbClr val="FF0000"/>
              </a:solidFill>
              <a:latin typeface="Montserrat Regular" panose="00000500000000000000" pitchFamily="2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2976" y="4857760"/>
            <a:ext cx="97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2020 г</a:t>
            </a:r>
            <a:r>
              <a:rPr lang="ru-RU" b="1" dirty="0">
                <a:solidFill>
                  <a:prstClr val="black"/>
                </a:solidFill>
                <a:latin typeface="Montserrat bold" panose="00000800000000000000" pitchFamily="2" charset="-52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57620" y="4857760"/>
            <a:ext cx="917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2021 г.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392969" y="5197614"/>
            <a:ext cx="2821709" cy="1538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solidFill>
                  <a:srgbClr val="C00000"/>
                </a:solidFill>
              </a:rPr>
              <a:t>8 200 школьников </a:t>
            </a:r>
            <a:r>
              <a:rPr lang="ru-RU" sz="1600" dirty="0">
                <a:solidFill>
                  <a:prstClr val="black"/>
                </a:solidFill>
              </a:rPr>
              <a:t>Пермского края – участники заочного этапа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solidFill>
                  <a:srgbClr val="C00000"/>
                </a:solidFill>
              </a:rPr>
              <a:t>92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полуфиналиста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solidFill>
                  <a:srgbClr val="C00000"/>
                </a:solidFill>
              </a:rPr>
              <a:t>22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финалиста</a:t>
            </a:r>
            <a:endParaRPr lang="ru-RU" sz="16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ru-RU" sz="1400" b="1" dirty="0">
              <a:solidFill>
                <a:srgbClr val="FF0000"/>
              </a:solidFill>
              <a:latin typeface="Montserrat Regular" panose="00000500000000000000" pitchFamily="2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ru-RU" sz="2800" b="1" dirty="0"/>
              <a:t>Всероссийский конкурс для </a:t>
            </a:r>
            <a:r>
              <a:rPr lang="ru-RU" sz="2800" b="1" dirty="0" smtClean="0"/>
              <a:t>школьников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b="1" dirty="0"/>
              <a:t>«Большая перемена» </a:t>
            </a:r>
          </a:p>
        </p:txBody>
      </p:sp>
      <p:pic>
        <p:nvPicPr>
          <p:cNvPr id="3074" name="84450ee5-d91f-447f-91c6-f0006ad3e3e2" descr="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720" y="1908427"/>
            <a:ext cx="303847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60D3809E-0EC7-40D0-91E9-327A6E915D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0" y="750148"/>
            <a:ext cx="9144000" cy="20747"/>
          </a:xfrm>
          <a:prstGeom prst="rect">
            <a:avLst/>
          </a:prstGeom>
        </p:spPr>
      </p:pic>
      <p:sp>
        <p:nvSpPr>
          <p:cNvPr id="29" name="Номер слайда 2">
            <a:extLst>
              <a:ext uri="{FF2B5EF4-FFF2-40B4-BE49-F238E27FC236}">
                <a16:creationId xmlns="" xmlns:a16="http://schemas.microsoft.com/office/drawing/2014/main" id="{7ADC770C-227E-4890-9F99-20DE76062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0E58430-FFFB-4512-9722-3B2B2F0EE9F2}" type="slidenum">
              <a:rPr lang="ru-RU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04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0366" t="46201" r="29407" b="29035"/>
          <a:stretch/>
        </p:blipFill>
        <p:spPr>
          <a:xfrm>
            <a:off x="6366063" y="1571612"/>
            <a:ext cx="2777937" cy="3627709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69855" y="59770"/>
            <a:ext cx="7886700" cy="676866"/>
          </a:xfrm>
        </p:spPr>
        <p:txBody>
          <a:bodyPr>
            <a:noAutofit/>
          </a:bodyPr>
          <a:lstStyle/>
          <a:p>
            <a:r>
              <a:rPr lang="ru-RU" sz="3200" b="1" dirty="0"/>
              <a:t>Профилактика детского и семейного неблагополучия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4" t="15690" r="74242" b="73724"/>
          <a:stretch/>
        </p:blipFill>
        <p:spPr bwMode="auto">
          <a:xfrm>
            <a:off x="0" y="785794"/>
            <a:ext cx="2927558" cy="9346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0" y="2071678"/>
            <a:ext cx="278109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b="1" dirty="0" smtClean="0"/>
              <a:t>Дети с </a:t>
            </a:r>
            <a:r>
              <a:rPr lang="ru-RU" b="1" dirty="0"/>
              <a:t>педагогическими </a:t>
            </a:r>
            <a:r>
              <a:rPr lang="ru-RU" b="1" dirty="0" smtClean="0"/>
              <a:t>индикаторами -378 чел.</a:t>
            </a:r>
          </a:p>
          <a:p>
            <a:pPr>
              <a:lnSpc>
                <a:spcPts val="2000"/>
              </a:lnSpc>
            </a:pPr>
            <a:endParaRPr lang="ru-RU" b="1" dirty="0"/>
          </a:p>
          <a:p>
            <a:pPr>
              <a:lnSpc>
                <a:spcPts val="2000"/>
              </a:lnSpc>
            </a:pPr>
            <a:r>
              <a:rPr lang="ru-RU" sz="2000" b="1" dirty="0"/>
              <a:t>100% </a:t>
            </a:r>
            <a:r>
              <a:rPr lang="ru-RU" b="1" dirty="0"/>
              <a:t>классных руководителей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0" y="3786190"/>
            <a:ext cx="24406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b="1" dirty="0" smtClean="0"/>
              <a:t>Увеличение количества участников </a:t>
            </a:r>
            <a:r>
              <a:rPr lang="ru-RU" b="1" dirty="0"/>
              <a:t>СПТ с </a:t>
            </a:r>
            <a:r>
              <a:rPr lang="ru-RU" sz="2000" b="1" dirty="0"/>
              <a:t>целью</a:t>
            </a:r>
            <a:r>
              <a:rPr lang="ru-RU" b="1" dirty="0"/>
              <a:t> выявления риска зависимого поведения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857620" y="1428736"/>
            <a:ext cx="2423054" cy="400496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</a:rPr>
              <a:t>Педагогическое наблюдение, в т.ч. в социальных сетях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786182" y="928670"/>
            <a:ext cx="2423143" cy="37718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ИС Траектория</a:t>
            </a:r>
            <a:r>
              <a:rPr lang="ru-RU" dirty="0">
                <a:solidFill>
                  <a:schemeClr val="tx1"/>
                </a:solidFill>
              </a:rPr>
              <a:t>   </a:t>
            </a:r>
          </a:p>
        </p:txBody>
      </p:sp>
      <p:pic>
        <p:nvPicPr>
          <p:cNvPr id="38" name="Рисунок 37"/>
          <p:cNvPicPr>
            <a:picLocks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14678" y="4429132"/>
            <a:ext cx="513648" cy="500066"/>
          </a:xfrm>
          <a:prstGeom prst="rect">
            <a:avLst/>
          </a:prstGeom>
        </p:spPr>
      </p:pic>
      <p:pic>
        <p:nvPicPr>
          <p:cNvPr id="40" name="Рисунок 39"/>
          <p:cNvPicPr>
            <a:picLocks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14678" y="3071810"/>
            <a:ext cx="500066" cy="562460"/>
          </a:xfrm>
          <a:prstGeom prst="rect">
            <a:avLst/>
          </a:prstGeom>
        </p:spPr>
      </p:pic>
      <p:pic>
        <p:nvPicPr>
          <p:cNvPr id="41" name="Рисунок 40"/>
          <p:cNvPicPr>
            <a:picLocks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14678" y="1428736"/>
            <a:ext cx="431919" cy="695511"/>
          </a:xfrm>
          <a:prstGeom prst="rect">
            <a:avLst/>
          </a:prstGeom>
        </p:spPr>
      </p:pic>
      <p:pic>
        <p:nvPicPr>
          <p:cNvPr id="42" name="Рисунок 41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43240" y="857232"/>
            <a:ext cx="603539" cy="485470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3786182" y="2000240"/>
            <a:ext cx="2423054" cy="437987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</a:rPr>
              <a:t>3-х уровневая система оказания психологической помощи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857620" y="2643182"/>
            <a:ext cx="2423054" cy="36487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Родительское образование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3857620" y="3214686"/>
            <a:ext cx="2423054" cy="371032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Медиация в разрешения конфликтов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857620" y="3857628"/>
            <a:ext cx="2423054" cy="347931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Выявление зависимого поведения</a:t>
            </a:r>
          </a:p>
        </p:txBody>
      </p:sp>
      <p:pic>
        <p:nvPicPr>
          <p:cNvPr id="51" name="Рисунок 50"/>
          <p:cNvPicPr>
            <a:picLocks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14678" y="3786190"/>
            <a:ext cx="574795" cy="428628"/>
          </a:xfrm>
          <a:prstGeom prst="rect">
            <a:avLst/>
          </a:prstGeom>
        </p:spPr>
      </p:pic>
      <p:pic>
        <p:nvPicPr>
          <p:cNvPr id="52" name="Рисунок 51"/>
          <p:cNvPicPr>
            <a:picLocks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78" y="2214554"/>
            <a:ext cx="497987" cy="695132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3857620" y="4429132"/>
            <a:ext cx="2423054" cy="347931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Дополнительная занятость</a:t>
            </a:r>
          </a:p>
        </p:txBody>
      </p:sp>
      <p:pic>
        <p:nvPicPr>
          <p:cNvPr id="54" name="Рисунок 53"/>
          <p:cNvPicPr>
            <a:picLocks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14678" y="5072074"/>
            <a:ext cx="615087" cy="357190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3857620" y="5072074"/>
            <a:ext cx="2423054" cy="347931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Межведомственное взаимодействие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D193DD6B-6A09-448F-938A-7018F5110A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0" y="1142984"/>
            <a:ext cx="9144000" cy="20747"/>
          </a:xfrm>
          <a:prstGeom prst="rect">
            <a:avLst/>
          </a:prstGeom>
        </p:spPr>
      </p:pic>
      <p:grpSp>
        <p:nvGrpSpPr>
          <p:cNvPr id="4" name="Группа 25"/>
          <p:cNvGrpSpPr/>
          <p:nvPr/>
        </p:nvGrpSpPr>
        <p:grpSpPr>
          <a:xfrm>
            <a:off x="2857488" y="1785926"/>
            <a:ext cx="518782" cy="3714600"/>
            <a:chOff x="6052681" y="4167638"/>
            <a:chExt cx="499088" cy="2614799"/>
          </a:xfrm>
        </p:grpSpPr>
        <p:sp>
          <p:nvSpPr>
            <p:cNvPr id="27" name="object 9"/>
            <p:cNvSpPr/>
            <p:nvPr/>
          </p:nvSpPr>
          <p:spPr>
            <a:xfrm>
              <a:off x="6415685" y="4348626"/>
              <a:ext cx="15792" cy="377"/>
            </a:xfrm>
            <a:custGeom>
              <a:avLst/>
              <a:gdLst/>
              <a:ahLst/>
              <a:cxnLst/>
              <a:rect l="l" t="t" r="r" b="b"/>
              <a:pathLst>
                <a:path w="27305" h="635">
                  <a:moveTo>
                    <a:pt x="26845" y="0"/>
                  </a:moveTo>
                  <a:lnTo>
                    <a:pt x="0" y="0"/>
                  </a:lnTo>
                  <a:lnTo>
                    <a:pt x="4525" y="105"/>
                  </a:lnTo>
                  <a:lnTo>
                    <a:pt x="8930" y="378"/>
                  </a:lnTo>
                  <a:lnTo>
                    <a:pt x="13437" y="378"/>
                  </a:lnTo>
                  <a:lnTo>
                    <a:pt x="17956" y="378"/>
                  </a:lnTo>
                  <a:lnTo>
                    <a:pt x="22359" y="105"/>
                  </a:lnTo>
                  <a:lnTo>
                    <a:pt x="26845" y="0"/>
                  </a:lnTo>
                  <a:close/>
                </a:path>
              </a:pathLst>
            </a:custGeom>
            <a:solidFill>
              <a:srgbClr val="0A7BB6"/>
            </a:solidFill>
          </p:spPr>
          <p:txBody>
            <a:bodyPr wrap="square" lIns="0" tIns="0" rIns="0" bIns="0" rtlCol="0"/>
            <a:lstStyle/>
            <a:p>
              <a:endParaRPr sz="2115" dirty="0">
                <a:latin typeface="Montserrat Regular" panose="00000500000000000000" pitchFamily="2" charset="-52"/>
              </a:endParaRPr>
            </a:p>
          </p:txBody>
        </p:sp>
        <p:pic>
          <p:nvPicPr>
            <p:cNvPr id="28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99935" y="4443889"/>
              <a:ext cx="94748" cy="97244"/>
            </a:xfrm>
            <a:prstGeom prst="rect">
              <a:avLst/>
            </a:prstGeom>
          </p:spPr>
        </p:pic>
        <p:pic>
          <p:nvPicPr>
            <p:cNvPr id="29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99935" y="4871820"/>
              <a:ext cx="94748" cy="97244"/>
            </a:xfrm>
            <a:prstGeom prst="rect">
              <a:avLst/>
            </a:prstGeom>
          </p:spPr>
        </p:pic>
        <p:pic>
          <p:nvPicPr>
            <p:cNvPr id="30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99935" y="5335433"/>
              <a:ext cx="94748" cy="97244"/>
            </a:xfrm>
            <a:prstGeom prst="rect">
              <a:avLst/>
            </a:prstGeom>
          </p:spPr>
        </p:pic>
        <p:pic>
          <p:nvPicPr>
            <p:cNvPr id="31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99935" y="5807821"/>
              <a:ext cx="94748" cy="97244"/>
            </a:xfrm>
            <a:prstGeom prst="rect">
              <a:avLst/>
            </a:prstGeom>
          </p:spPr>
        </p:pic>
        <p:grpSp>
          <p:nvGrpSpPr>
            <p:cNvPr id="5" name="Группа 31"/>
            <p:cNvGrpSpPr/>
            <p:nvPr/>
          </p:nvGrpSpPr>
          <p:grpSpPr>
            <a:xfrm>
              <a:off x="6052681" y="4167638"/>
              <a:ext cx="499088" cy="2614799"/>
              <a:chOff x="6052681" y="4167638"/>
              <a:chExt cx="499088" cy="2614799"/>
            </a:xfrm>
          </p:grpSpPr>
          <p:sp>
            <p:nvSpPr>
              <p:cNvPr id="33" name="object 14"/>
              <p:cNvSpPr/>
              <p:nvPr/>
            </p:nvSpPr>
            <p:spPr>
              <a:xfrm>
                <a:off x="6127611" y="4231810"/>
                <a:ext cx="35256" cy="2550627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4297045">
                    <a:moveTo>
                      <a:pt x="60954" y="0"/>
                    </a:moveTo>
                    <a:lnTo>
                      <a:pt x="0" y="0"/>
                    </a:lnTo>
                    <a:lnTo>
                      <a:pt x="0" y="4297000"/>
                    </a:lnTo>
                    <a:lnTo>
                      <a:pt x="60954" y="4297000"/>
                    </a:lnTo>
                    <a:lnTo>
                      <a:pt x="60954" y="0"/>
                    </a:lnTo>
                    <a:close/>
                  </a:path>
                </a:pathLst>
              </a:custGeom>
              <a:solidFill>
                <a:srgbClr val="F15B4E"/>
              </a:solidFill>
            </p:spPr>
            <p:txBody>
              <a:bodyPr wrap="square" lIns="0" tIns="0" rIns="0" bIns="0" rtlCol="0"/>
              <a:lstStyle/>
              <a:p>
                <a:endParaRPr sz="2115" dirty="0">
                  <a:latin typeface="Montserrat Regular" panose="00000500000000000000" pitchFamily="2" charset="-52"/>
                </a:endParaRPr>
              </a:p>
            </p:txBody>
          </p:sp>
          <p:sp>
            <p:nvSpPr>
              <p:cNvPr id="34" name="object 19"/>
              <p:cNvSpPr/>
              <p:nvPr/>
            </p:nvSpPr>
            <p:spPr>
              <a:xfrm>
                <a:off x="6052681" y="4167638"/>
                <a:ext cx="499088" cy="1701423"/>
              </a:xfrm>
              <a:custGeom>
                <a:avLst/>
                <a:gdLst/>
                <a:ahLst/>
                <a:cxnLst/>
                <a:rect l="l" t="t" r="r" b="b"/>
                <a:pathLst>
                  <a:path w="862964" h="2866390">
                    <a:moveTo>
                      <a:pt x="320065" y="277177"/>
                    </a:moveTo>
                    <a:lnTo>
                      <a:pt x="160032" y="0"/>
                    </a:lnTo>
                    <a:lnTo>
                      <a:pt x="0" y="277177"/>
                    </a:lnTo>
                    <a:lnTo>
                      <a:pt x="71920" y="277177"/>
                    </a:lnTo>
                    <a:lnTo>
                      <a:pt x="160032" y="124548"/>
                    </a:lnTo>
                    <a:lnTo>
                      <a:pt x="248145" y="277177"/>
                    </a:lnTo>
                    <a:lnTo>
                      <a:pt x="320065" y="277177"/>
                    </a:lnTo>
                    <a:close/>
                  </a:path>
                  <a:path w="862964" h="2866390">
                    <a:moveTo>
                      <a:pt x="862952" y="2839428"/>
                    </a:moveTo>
                    <a:lnTo>
                      <a:pt x="129552" y="2839428"/>
                    </a:lnTo>
                    <a:lnTo>
                      <a:pt x="129552" y="2866098"/>
                    </a:lnTo>
                    <a:lnTo>
                      <a:pt x="862952" y="2866098"/>
                    </a:lnTo>
                    <a:lnTo>
                      <a:pt x="862952" y="2839428"/>
                    </a:lnTo>
                    <a:close/>
                  </a:path>
                  <a:path w="862964" h="2866390">
                    <a:moveTo>
                      <a:pt x="862952" y="2043595"/>
                    </a:moveTo>
                    <a:lnTo>
                      <a:pt x="129552" y="2043595"/>
                    </a:lnTo>
                    <a:lnTo>
                      <a:pt x="129552" y="2070265"/>
                    </a:lnTo>
                    <a:lnTo>
                      <a:pt x="862952" y="2070265"/>
                    </a:lnTo>
                    <a:lnTo>
                      <a:pt x="862952" y="2043595"/>
                    </a:lnTo>
                    <a:close/>
                  </a:path>
                  <a:path w="862964" h="2866390">
                    <a:moveTo>
                      <a:pt x="862952" y="1262545"/>
                    </a:moveTo>
                    <a:lnTo>
                      <a:pt x="129552" y="1262545"/>
                    </a:lnTo>
                    <a:lnTo>
                      <a:pt x="129552" y="1289215"/>
                    </a:lnTo>
                    <a:lnTo>
                      <a:pt x="862952" y="1289215"/>
                    </a:lnTo>
                    <a:lnTo>
                      <a:pt x="862952" y="1262545"/>
                    </a:lnTo>
                    <a:close/>
                  </a:path>
                  <a:path w="862964" h="2866390">
                    <a:moveTo>
                      <a:pt x="862952" y="541616"/>
                    </a:moveTo>
                    <a:lnTo>
                      <a:pt x="129552" y="541616"/>
                    </a:lnTo>
                    <a:lnTo>
                      <a:pt x="129552" y="568286"/>
                    </a:lnTo>
                    <a:lnTo>
                      <a:pt x="862952" y="568286"/>
                    </a:lnTo>
                    <a:lnTo>
                      <a:pt x="862952" y="541616"/>
                    </a:lnTo>
                    <a:close/>
                  </a:path>
                </a:pathLst>
              </a:custGeom>
              <a:solidFill>
                <a:srgbClr val="F15B4E"/>
              </a:solidFill>
            </p:spPr>
            <p:txBody>
              <a:bodyPr wrap="square" lIns="0" tIns="0" rIns="0" bIns="0" rtlCol="0"/>
              <a:lstStyle/>
              <a:p>
                <a:endParaRPr sz="2115" dirty="0">
                  <a:latin typeface="Montserrat Regular" panose="00000500000000000000" pitchFamily="2" charset="-52"/>
                </a:endParaRPr>
              </a:p>
            </p:txBody>
          </p:sp>
        </p:grpSp>
      </p:grpSp>
      <p:sp>
        <p:nvSpPr>
          <p:cNvPr id="43" name="Номер слайда 2">
            <a:extLst>
              <a:ext uri="{FF2B5EF4-FFF2-40B4-BE49-F238E27FC236}">
                <a16:creationId xmlns="" xmlns:a16="http://schemas.microsoft.com/office/drawing/2014/main" id="{8CB99A8F-89E9-424B-B887-5F4E64507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0E58430-FFFB-4512-9722-3B2B2F0EE9F2}" type="slidenum">
              <a:rPr lang="ru-RU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862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31808" y="201588"/>
            <a:ext cx="7886700" cy="676866"/>
          </a:xfrm>
        </p:spPr>
        <p:txBody>
          <a:bodyPr>
            <a:noAutofit/>
          </a:bodyPr>
          <a:lstStyle/>
          <a:p>
            <a:r>
              <a:rPr lang="ru-RU" sz="2800" b="1" dirty="0"/>
              <a:t>Единая информационная система </a:t>
            </a:r>
            <a:br>
              <a:rPr lang="ru-RU" sz="2800" b="1" dirty="0"/>
            </a:br>
            <a:r>
              <a:rPr lang="ru-RU" sz="2800" b="1" dirty="0"/>
              <a:t>«Профилактика детского и семейного неблагополучия»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4" t="15690" r="74242" b="73724"/>
          <a:stretch/>
        </p:blipFill>
        <p:spPr bwMode="auto">
          <a:xfrm>
            <a:off x="5929322" y="714355"/>
            <a:ext cx="3275306" cy="10457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150466" y="1842373"/>
            <a:ext cx="7274117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Раннее выявление проблем ребёнка и семьи за счёт данных из разных источников</a:t>
            </a:r>
          </a:p>
          <a:p>
            <a:pPr marL="285750" indent="-285750">
              <a:lnSpc>
                <a:spcPct val="8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Автоматическая индикация и дифференциация проблем по уровням риска</a:t>
            </a:r>
          </a:p>
          <a:p>
            <a:pPr marL="285750" indent="-285750">
              <a:lnSpc>
                <a:spcPct val="8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Формирование автоматического конструктора решений по выявленным проблемам</a:t>
            </a:r>
          </a:p>
          <a:p>
            <a:pPr marL="285750" indent="-285750">
              <a:lnSpc>
                <a:spcPct val="8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Формирование траектории успеха ребёнка, использование этих данных как позитивного ресурса</a:t>
            </a:r>
          </a:p>
          <a:p>
            <a:pPr marL="285750" indent="-285750">
              <a:lnSpc>
                <a:spcPct val="8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Отказ от бумажного документооборота между ведомствами</a:t>
            </a:r>
          </a:p>
          <a:p>
            <a:pPr marL="285750" indent="-285750">
              <a:lnSpc>
                <a:spcPct val="8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Повышение эффективности межведомственного взаимодействия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193DD6B-6A09-448F-938A-7018F5110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1045604"/>
            <a:ext cx="9144000" cy="20747"/>
          </a:xfrm>
          <a:prstGeom prst="rect">
            <a:avLst/>
          </a:prstGeom>
        </p:spPr>
      </p:pic>
      <p:grpSp>
        <p:nvGrpSpPr>
          <p:cNvPr id="2" name="Группа 18"/>
          <p:cNvGrpSpPr/>
          <p:nvPr/>
        </p:nvGrpSpPr>
        <p:grpSpPr>
          <a:xfrm>
            <a:off x="354816" y="1325069"/>
            <a:ext cx="691789" cy="4896437"/>
            <a:chOff x="6052681" y="4167638"/>
            <a:chExt cx="499088" cy="2614799"/>
          </a:xfrm>
        </p:grpSpPr>
        <p:sp>
          <p:nvSpPr>
            <p:cNvPr id="20" name="object 9"/>
            <p:cNvSpPr/>
            <p:nvPr/>
          </p:nvSpPr>
          <p:spPr>
            <a:xfrm>
              <a:off x="6415685" y="4348626"/>
              <a:ext cx="15792" cy="377"/>
            </a:xfrm>
            <a:custGeom>
              <a:avLst/>
              <a:gdLst/>
              <a:ahLst/>
              <a:cxnLst/>
              <a:rect l="l" t="t" r="r" b="b"/>
              <a:pathLst>
                <a:path w="27305" h="635">
                  <a:moveTo>
                    <a:pt x="26845" y="0"/>
                  </a:moveTo>
                  <a:lnTo>
                    <a:pt x="0" y="0"/>
                  </a:lnTo>
                  <a:lnTo>
                    <a:pt x="4525" y="105"/>
                  </a:lnTo>
                  <a:lnTo>
                    <a:pt x="8930" y="378"/>
                  </a:lnTo>
                  <a:lnTo>
                    <a:pt x="13437" y="378"/>
                  </a:lnTo>
                  <a:lnTo>
                    <a:pt x="17956" y="378"/>
                  </a:lnTo>
                  <a:lnTo>
                    <a:pt x="22359" y="105"/>
                  </a:lnTo>
                  <a:lnTo>
                    <a:pt x="26845" y="0"/>
                  </a:lnTo>
                  <a:close/>
                </a:path>
              </a:pathLst>
            </a:custGeom>
            <a:solidFill>
              <a:srgbClr val="0A7BB6"/>
            </a:solidFill>
          </p:spPr>
          <p:txBody>
            <a:bodyPr wrap="square" lIns="0" tIns="0" rIns="0" bIns="0" rtlCol="0"/>
            <a:lstStyle/>
            <a:p>
              <a:endParaRPr sz="2115" dirty="0">
                <a:latin typeface="Montserrat Regular" panose="00000500000000000000" pitchFamily="2" charset="-52"/>
              </a:endParaRPr>
            </a:p>
          </p:txBody>
        </p:sp>
        <p:pic>
          <p:nvPicPr>
            <p:cNvPr id="21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935" y="4443889"/>
              <a:ext cx="94748" cy="97244"/>
            </a:xfrm>
            <a:prstGeom prst="rect">
              <a:avLst/>
            </a:prstGeom>
          </p:spPr>
        </p:pic>
        <p:pic>
          <p:nvPicPr>
            <p:cNvPr id="22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9935" y="4871820"/>
              <a:ext cx="94748" cy="97244"/>
            </a:xfrm>
            <a:prstGeom prst="rect">
              <a:avLst/>
            </a:prstGeom>
          </p:spPr>
        </p:pic>
        <p:pic>
          <p:nvPicPr>
            <p:cNvPr id="23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9935" y="5335433"/>
              <a:ext cx="94748" cy="97244"/>
            </a:xfrm>
            <a:prstGeom prst="rect">
              <a:avLst/>
            </a:prstGeom>
          </p:spPr>
        </p:pic>
        <p:pic>
          <p:nvPicPr>
            <p:cNvPr id="24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9935" y="5807821"/>
              <a:ext cx="94748" cy="97244"/>
            </a:xfrm>
            <a:prstGeom prst="rect">
              <a:avLst/>
            </a:prstGeom>
          </p:spPr>
        </p:pic>
        <p:grpSp>
          <p:nvGrpSpPr>
            <p:cNvPr id="3" name="Группа 24"/>
            <p:cNvGrpSpPr/>
            <p:nvPr/>
          </p:nvGrpSpPr>
          <p:grpSpPr>
            <a:xfrm>
              <a:off x="6052681" y="4167638"/>
              <a:ext cx="499088" cy="2614799"/>
              <a:chOff x="6052681" y="4167638"/>
              <a:chExt cx="499088" cy="2614799"/>
            </a:xfrm>
          </p:grpSpPr>
          <p:sp>
            <p:nvSpPr>
              <p:cNvPr id="26" name="object 14"/>
              <p:cNvSpPr/>
              <p:nvPr/>
            </p:nvSpPr>
            <p:spPr>
              <a:xfrm>
                <a:off x="6127611" y="4231810"/>
                <a:ext cx="35256" cy="2550627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4297045">
                    <a:moveTo>
                      <a:pt x="60954" y="0"/>
                    </a:moveTo>
                    <a:lnTo>
                      <a:pt x="0" y="0"/>
                    </a:lnTo>
                    <a:lnTo>
                      <a:pt x="0" y="4297000"/>
                    </a:lnTo>
                    <a:lnTo>
                      <a:pt x="60954" y="4297000"/>
                    </a:lnTo>
                    <a:lnTo>
                      <a:pt x="60954" y="0"/>
                    </a:lnTo>
                    <a:close/>
                  </a:path>
                </a:pathLst>
              </a:custGeom>
              <a:solidFill>
                <a:srgbClr val="F15B4E"/>
              </a:solidFill>
            </p:spPr>
            <p:txBody>
              <a:bodyPr wrap="square" lIns="0" tIns="0" rIns="0" bIns="0" rtlCol="0"/>
              <a:lstStyle/>
              <a:p>
                <a:endParaRPr sz="2115" dirty="0">
                  <a:latin typeface="Montserrat Regular" panose="00000500000000000000" pitchFamily="2" charset="-52"/>
                </a:endParaRPr>
              </a:p>
            </p:txBody>
          </p:sp>
          <p:sp>
            <p:nvSpPr>
              <p:cNvPr id="27" name="object 19"/>
              <p:cNvSpPr/>
              <p:nvPr/>
            </p:nvSpPr>
            <p:spPr>
              <a:xfrm>
                <a:off x="6052681" y="4167638"/>
                <a:ext cx="499088" cy="1701423"/>
              </a:xfrm>
              <a:custGeom>
                <a:avLst/>
                <a:gdLst/>
                <a:ahLst/>
                <a:cxnLst/>
                <a:rect l="l" t="t" r="r" b="b"/>
                <a:pathLst>
                  <a:path w="862964" h="2866390">
                    <a:moveTo>
                      <a:pt x="320065" y="277177"/>
                    </a:moveTo>
                    <a:lnTo>
                      <a:pt x="160032" y="0"/>
                    </a:lnTo>
                    <a:lnTo>
                      <a:pt x="0" y="277177"/>
                    </a:lnTo>
                    <a:lnTo>
                      <a:pt x="71920" y="277177"/>
                    </a:lnTo>
                    <a:lnTo>
                      <a:pt x="160032" y="124548"/>
                    </a:lnTo>
                    <a:lnTo>
                      <a:pt x="248145" y="277177"/>
                    </a:lnTo>
                    <a:lnTo>
                      <a:pt x="320065" y="277177"/>
                    </a:lnTo>
                    <a:close/>
                  </a:path>
                  <a:path w="862964" h="2866390">
                    <a:moveTo>
                      <a:pt x="862952" y="2839428"/>
                    </a:moveTo>
                    <a:lnTo>
                      <a:pt x="129552" y="2839428"/>
                    </a:lnTo>
                    <a:lnTo>
                      <a:pt x="129552" y="2866098"/>
                    </a:lnTo>
                    <a:lnTo>
                      <a:pt x="862952" y="2866098"/>
                    </a:lnTo>
                    <a:lnTo>
                      <a:pt x="862952" y="2839428"/>
                    </a:lnTo>
                    <a:close/>
                  </a:path>
                  <a:path w="862964" h="2866390">
                    <a:moveTo>
                      <a:pt x="862952" y="2043595"/>
                    </a:moveTo>
                    <a:lnTo>
                      <a:pt x="129552" y="2043595"/>
                    </a:lnTo>
                    <a:lnTo>
                      <a:pt x="129552" y="2070265"/>
                    </a:lnTo>
                    <a:lnTo>
                      <a:pt x="862952" y="2070265"/>
                    </a:lnTo>
                    <a:lnTo>
                      <a:pt x="862952" y="2043595"/>
                    </a:lnTo>
                    <a:close/>
                  </a:path>
                  <a:path w="862964" h="2866390">
                    <a:moveTo>
                      <a:pt x="862952" y="1262545"/>
                    </a:moveTo>
                    <a:lnTo>
                      <a:pt x="129552" y="1262545"/>
                    </a:lnTo>
                    <a:lnTo>
                      <a:pt x="129552" y="1289215"/>
                    </a:lnTo>
                    <a:lnTo>
                      <a:pt x="862952" y="1289215"/>
                    </a:lnTo>
                    <a:lnTo>
                      <a:pt x="862952" y="1262545"/>
                    </a:lnTo>
                    <a:close/>
                  </a:path>
                  <a:path w="862964" h="2866390">
                    <a:moveTo>
                      <a:pt x="862952" y="541616"/>
                    </a:moveTo>
                    <a:lnTo>
                      <a:pt x="129552" y="541616"/>
                    </a:lnTo>
                    <a:lnTo>
                      <a:pt x="129552" y="568286"/>
                    </a:lnTo>
                    <a:lnTo>
                      <a:pt x="862952" y="568286"/>
                    </a:lnTo>
                    <a:lnTo>
                      <a:pt x="862952" y="541616"/>
                    </a:lnTo>
                    <a:close/>
                  </a:path>
                </a:pathLst>
              </a:custGeom>
              <a:solidFill>
                <a:srgbClr val="F15B4E"/>
              </a:solidFill>
            </p:spPr>
            <p:txBody>
              <a:bodyPr wrap="square" lIns="0" tIns="0" rIns="0" bIns="0" rtlCol="0"/>
              <a:lstStyle/>
              <a:p>
                <a:endParaRPr sz="2115" dirty="0">
                  <a:latin typeface="Montserrat Regular" panose="00000500000000000000" pitchFamily="2" charset="-52"/>
                </a:endParaRPr>
              </a:p>
            </p:txBody>
          </p:sp>
        </p:grpSp>
      </p:grpSp>
      <p:sp>
        <p:nvSpPr>
          <p:cNvPr id="15" name="Номер слайда 2">
            <a:extLst>
              <a:ext uri="{FF2B5EF4-FFF2-40B4-BE49-F238E27FC236}">
                <a16:creationId xmlns="" xmlns:a16="http://schemas.microsoft.com/office/drawing/2014/main" id="{F768F903-E0E2-44A1-83F0-8BE05C43C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0E58430-FFFB-4512-9722-3B2B2F0EE9F2}" type="slidenum">
              <a:rPr lang="ru-RU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748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29"/>
          <p:cNvGrpSpPr/>
          <p:nvPr/>
        </p:nvGrpSpPr>
        <p:grpSpPr>
          <a:xfrm>
            <a:off x="2480971" y="766837"/>
            <a:ext cx="4186439" cy="5581919"/>
            <a:chOff x="3307961" y="766836"/>
            <a:chExt cx="5581919" cy="5581919"/>
          </a:xfrm>
        </p:grpSpPr>
        <p:sp>
          <p:nvSpPr>
            <p:cNvPr id="4" name="object 4"/>
            <p:cNvSpPr/>
            <p:nvPr/>
          </p:nvSpPr>
          <p:spPr>
            <a:xfrm>
              <a:off x="3307961" y="766836"/>
              <a:ext cx="5581919" cy="5581919"/>
            </a:xfrm>
            <a:custGeom>
              <a:avLst/>
              <a:gdLst/>
              <a:ahLst/>
              <a:cxnLst/>
              <a:rect l="l" t="t" r="r" b="b"/>
              <a:pathLst>
                <a:path w="4749800" h="4749800">
                  <a:moveTo>
                    <a:pt x="2361795" y="0"/>
                  </a:moveTo>
                  <a:lnTo>
                    <a:pt x="2315695" y="713"/>
                  </a:lnTo>
                  <a:lnTo>
                    <a:pt x="2269514" y="2333"/>
                  </a:lnTo>
                  <a:lnTo>
                    <a:pt x="2223263" y="4866"/>
                  </a:lnTo>
                  <a:lnTo>
                    <a:pt x="2176955" y="8317"/>
                  </a:lnTo>
                  <a:lnTo>
                    <a:pt x="2130599" y="12693"/>
                  </a:lnTo>
                  <a:lnTo>
                    <a:pt x="2084209" y="17999"/>
                  </a:lnTo>
                  <a:lnTo>
                    <a:pt x="2037796" y="24240"/>
                  </a:lnTo>
                  <a:lnTo>
                    <a:pt x="1991371" y="31423"/>
                  </a:lnTo>
                  <a:lnTo>
                    <a:pt x="1944947" y="39554"/>
                  </a:lnTo>
                  <a:lnTo>
                    <a:pt x="1898534" y="48637"/>
                  </a:lnTo>
                  <a:lnTo>
                    <a:pt x="1852144" y="58680"/>
                  </a:lnTo>
                  <a:lnTo>
                    <a:pt x="1805790" y="69688"/>
                  </a:lnTo>
                  <a:lnTo>
                    <a:pt x="1759482" y="81666"/>
                  </a:lnTo>
                  <a:lnTo>
                    <a:pt x="1713233" y="94621"/>
                  </a:lnTo>
                  <a:lnTo>
                    <a:pt x="1667053" y="108558"/>
                  </a:lnTo>
                  <a:lnTo>
                    <a:pt x="1620955" y="123483"/>
                  </a:lnTo>
                  <a:lnTo>
                    <a:pt x="1575165" y="139327"/>
                  </a:lnTo>
                  <a:lnTo>
                    <a:pt x="1529904" y="156009"/>
                  </a:lnTo>
                  <a:lnTo>
                    <a:pt x="1485179" y="173517"/>
                  </a:lnTo>
                  <a:lnTo>
                    <a:pt x="1440995" y="191839"/>
                  </a:lnTo>
                  <a:lnTo>
                    <a:pt x="1397359" y="210965"/>
                  </a:lnTo>
                  <a:lnTo>
                    <a:pt x="1354276" y="230882"/>
                  </a:lnTo>
                  <a:lnTo>
                    <a:pt x="1311752" y="251579"/>
                  </a:lnTo>
                  <a:lnTo>
                    <a:pt x="1269792" y="273044"/>
                  </a:lnTo>
                  <a:lnTo>
                    <a:pt x="1228402" y="295266"/>
                  </a:lnTo>
                  <a:lnTo>
                    <a:pt x="1187589" y="318232"/>
                  </a:lnTo>
                  <a:lnTo>
                    <a:pt x="1147358" y="341932"/>
                  </a:lnTo>
                  <a:lnTo>
                    <a:pt x="1107715" y="366353"/>
                  </a:lnTo>
                  <a:lnTo>
                    <a:pt x="1068666" y="391484"/>
                  </a:lnTo>
                  <a:lnTo>
                    <a:pt x="1030216" y="417313"/>
                  </a:lnTo>
                  <a:lnTo>
                    <a:pt x="992371" y="443829"/>
                  </a:lnTo>
                  <a:lnTo>
                    <a:pt x="955137" y="471019"/>
                  </a:lnTo>
                  <a:lnTo>
                    <a:pt x="918520" y="498873"/>
                  </a:lnTo>
                  <a:lnTo>
                    <a:pt x="882526" y="527379"/>
                  </a:lnTo>
                  <a:lnTo>
                    <a:pt x="847160" y="556525"/>
                  </a:lnTo>
                  <a:lnTo>
                    <a:pt x="812429" y="586299"/>
                  </a:lnTo>
                  <a:lnTo>
                    <a:pt x="778337" y="616691"/>
                  </a:lnTo>
                  <a:lnTo>
                    <a:pt x="744891" y="647687"/>
                  </a:lnTo>
                  <a:lnTo>
                    <a:pt x="712097" y="679277"/>
                  </a:lnTo>
                  <a:lnTo>
                    <a:pt x="679961" y="711448"/>
                  </a:lnTo>
                  <a:lnTo>
                    <a:pt x="648487" y="744190"/>
                  </a:lnTo>
                  <a:lnTo>
                    <a:pt x="617683" y="777490"/>
                  </a:lnTo>
                  <a:lnTo>
                    <a:pt x="587554" y="811338"/>
                  </a:lnTo>
                  <a:lnTo>
                    <a:pt x="558105" y="845721"/>
                  </a:lnTo>
                  <a:lnTo>
                    <a:pt x="529343" y="880627"/>
                  </a:lnTo>
                  <a:lnTo>
                    <a:pt x="501273" y="916045"/>
                  </a:lnTo>
                  <a:lnTo>
                    <a:pt x="473900" y="951964"/>
                  </a:lnTo>
                  <a:lnTo>
                    <a:pt x="447232" y="988372"/>
                  </a:lnTo>
                  <a:lnTo>
                    <a:pt x="421274" y="1025256"/>
                  </a:lnTo>
                  <a:lnTo>
                    <a:pt x="396031" y="1062606"/>
                  </a:lnTo>
                  <a:lnTo>
                    <a:pt x="371509" y="1100410"/>
                  </a:lnTo>
                  <a:lnTo>
                    <a:pt x="347714" y="1138656"/>
                  </a:lnTo>
                  <a:lnTo>
                    <a:pt x="324652" y="1177333"/>
                  </a:lnTo>
                  <a:lnTo>
                    <a:pt x="302329" y="1216429"/>
                  </a:lnTo>
                  <a:lnTo>
                    <a:pt x="280750" y="1255932"/>
                  </a:lnTo>
                  <a:lnTo>
                    <a:pt x="259921" y="1295830"/>
                  </a:lnTo>
                  <a:lnTo>
                    <a:pt x="239849" y="1336113"/>
                  </a:lnTo>
                  <a:lnTo>
                    <a:pt x="220538" y="1376768"/>
                  </a:lnTo>
                  <a:lnTo>
                    <a:pt x="201995" y="1417783"/>
                  </a:lnTo>
                  <a:lnTo>
                    <a:pt x="184225" y="1459148"/>
                  </a:lnTo>
                  <a:lnTo>
                    <a:pt x="167235" y="1500850"/>
                  </a:lnTo>
                  <a:lnTo>
                    <a:pt x="151029" y="1542878"/>
                  </a:lnTo>
                  <a:lnTo>
                    <a:pt x="135615" y="1585220"/>
                  </a:lnTo>
                  <a:lnTo>
                    <a:pt x="120997" y="1627864"/>
                  </a:lnTo>
                  <a:lnTo>
                    <a:pt x="107181" y="1670800"/>
                  </a:lnTo>
                  <a:lnTo>
                    <a:pt x="94174" y="1714015"/>
                  </a:lnTo>
                  <a:lnTo>
                    <a:pt x="81981" y="1757497"/>
                  </a:lnTo>
                  <a:lnTo>
                    <a:pt x="70608" y="1801235"/>
                  </a:lnTo>
                  <a:lnTo>
                    <a:pt x="60060" y="1845218"/>
                  </a:lnTo>
                  <a:lnTo>
                    <a:pt x="50344" y="1889433"/>
                  </a:lnTo>
                  <a:lnTo>
                    <a:pt x="41465" y="1933869"/>
                  </a:lnTo>
                  <a:lnTo>
                    <a:pt x="33429" y="1978515"/>
                  </a:lnTo>
                  <a:lnTo>
                    <a:pt x="26242" y="2023359"/>
                  </a:lnTo>
                  <a:lnTo>
                    <a:pt x="19909" y="2068388"/>
                  </a:lnTo>
                  <a:lnTo>
                    <a:pt x="14437" y="2113592"/>
                  </a:lnTo>
                  <a:lnTo>
                    <a:pt x="9832" y="2158959"/>
                  </a:lnTo>
                  <a:lnTo>
                    <a:pt x="6098" y="2204477"/>
                  </a:lnTo>
                  <a:lnTo>
                    <a:pt x="3242" y="2250135"/>
                  </a:lnTo>
                  <a:lnTo>
                    <a:pt x="1270" y="2295921"/>
                  </a:lnTo>
                  <a:lnTo>
                    <a:pt x="187" y="2341823"/>
                  </a:lnTo>
                  <a:lnTo>
                    <a:pt x="0" y="2387829"/>
                  </a:lnTo>
                  <a:lnTo>
                    <a:pt x="713" y="2433929"/>
                  </a:lnTo>
                  <a:lnTo>
                    <a:pt x="2333" y="2480110"/>
                  </a:lnTo>
                  <a:lnTo>
                    <a:pt x="4866" y="2526360"/>
                  </a:lnTo>
                  <a:lnTo>
                    <a:pt x="8318" y="2572669"/>
                  </a:lnTo>
                  <a:lnTo>
                    <a:pt x="12693" y="2619024"/>
                  </a:lnTo>
                  <a:lnTo>
                    <a:pt x="17999" y="2665414"/>
                  </a:lnTo>
                  <a:lnTo>
                    <a:pt x="24241" y="2711828"/>
                  </a:lnTo>
                  <a:lnTo>
                    <a:pt x="31424" y="2758252"/>
                  </a:lnTo>
                  <a:lnTo>
                    <a:pt x="39554" y="2804677"/>
                  </a:lnTo>
                  <a:lnTo>
                    <a:pt x="48638" y="2851090"/>
                  </a:lnTo>
                  <a:lnTo>
                    <a:pt x="58681" y="2897479"/>
                  </a:lnTo>
                  <a:lnTo>
                    <a:pt x="69689" y="2943834"/>
                  </a:lnTo>
                  <a:lnTo>
                    <a:pt x="81667" y="2990142"/>
                  </a:lnTo>
                  <a:lnTo>
                    <a:pt x="94622" y="3036391"/>
                  </a:lnTo>
                  <a:lnTo>
                    <a:pt x="108559" y="3082571"/>
                  </a:lnTo>
                  <a:lnTo>
                    <a:pt x="123484" y="3128669"/>
                  </a:lnTo>
                  <a:lnTo>
                    <a:pt x="139328" y="3174459"/>
                  </a:lnTo>
                  <a:lnTo>
                    <a:pt x="156010" y="3219720"/>
                  </a:lnTo>
                  <a:lnTo>
                    <a:pt x="173518" y="3264445"/>
                  </a:lnTo>
                  <a:lnTo>
                    <a:pt x="191840" y="3308628"/>
                  </a:lnTo>
                  <a:lnTo>
                    <a:pt x="210966" y="3352265"/>
                  </a:lnTo>
                  <a:lnTo>
                    <a:pt x="230883" y="3395348"/>
                  </a:lnTo>
                  <a:lnTo>
                    <a:pt x="251580" y="3437872"/>
                  </a:lnTo>
                  <a:lnTo>
                    <a:pt x="273045" y="3479832"/>
                  </a:lnTo>
                  <a:lnTo>
                    <a:pt x="295266" y="3521221"/>
                  </a:lnTo>
                  <a:lnTo>
                    <a:pt x="318233" y="3562034"/>
                  </a:lnTo>
                  <a:lnTo>
                    <a:pt x="341932" y="3602265"/>
                  </a:lnTo>
                  <a:lnTo>
                    <a:pt x="366353" y="3641909"/>
                  </a:lnTo>
                  <a:lnTo>
                    <a:pt x="391484" y="3680958"/>
                  </a:lnTo>
                  <a:lnTo>
                    <a:pt x="417313" y="3719408"/>
                  </a:lnTo>
                  <a:lnTo>
                    <a:pt x="443829" y="3757253"/>
                  </a:lnTo>
                  <a:lnTo>
                    <a:pt x="471019" y="3794487"/>
                  </a:lnTo>
                  <a:lnTo>
                    <a:pt x="498873" y="3831104"/>
                  </a:lnTo>
                  <a:lnTo>
                    <a:pt x="527379" y="3867098"/>
                  </a:lnTo>
                  <a:lnTo>
                    <a:pt x="556525" y="3902464"/>
                  </a:lnTo>
                  <a:lnTo>
                    <a:pt x="586299" y="3937195"/>
                  </a:lnTo>
                  <a:lnTo>
                    <a:pt x="616690" y="3971287"/>
                  </a:lnTo>
                  <a:lnTo>
                    <a:pt x="647686" y="4004732"/>
                  </a:lnTo>
                  <a:lnTo>
                    <a:pt x="679276" y="4037526"/>
                  </a:lnTo>
                  <a:lnTo>
                    <a:pt x="711448" y="4069663"/>
                  </a:lnTo>
                  <a:lnTo>
                    <a:pt x="744189" y="4101136"/>
                  </a:lnTo>
                  <a:lnTo>
                    <a:pt x="777490" y="4131941"/>
                  </a:lnTo>
                  <a:lnTo>
                    <a:pt x="811337" y="4162070"/>
                  </a:lnTo>
                  <a:lnTo>
                    <a:pt x="845720" y="4191519"/>
                  </a:lnTo>
                  <a:lnTo>
                    <a:pt x="880626" y="4220281"/>
                  </a:lnTo>
                  <a:lnTo>
                    <a:pt x="916045" y="4248351"/>
                  </a:lnTo>
                  <a:lnTo>
                    <a:pt x="951963" y="4275723"/>
                  </a:lnTo>
                  <a:lnTo>
                    <a:pt x="988371" y="4302391"/>
                  </a:lnTo>
                  <a:lnTo>
                    <a:pt x="1025255" y="4328350"/>
                  </a:lnTo>
                  <a:lnTo>
                    <a:pt x="1062606" y="4353593"/>
                  </a:lnTo>
                  <a:lnTo>
                    <a:pt x="1100409" y="4378115"/>
                  </a:lnTo>
                  <a:lnTo>
                    <a:pt x="1138656" y="4401910"/>
                  </a:lnTo>
                  <a:lnTo>
                    <a:pt x="1177332" y="4424972"/>
                  </a:lnTo>
                  <a:lnTo>
                    <a:pt x="1216428" y="4447295"/>
                  </a:lnTo>
                  <a:lnTo>
                    <a:pt x="1255931" y="4468874"/>
                  </a:lnTo>
                  <a:lnTo>
                    <a:pt x="1295829" y="4489703"/>
                  </a:lnTo>
                  <a:lnTo>
                    <a:pt x="1336112" y="4509775"/>
                  </a:lnTo>
                  <a:lnTo>
                    <a:pt x="1376767" y="4529086"/>
                  </a:lnTo>
                  <a:lnTo>
                    <a:pt x="1417782" y="4547629"/>
                  </a:lnTo>
                  <a:lnTo>
                    <a:pt x="1459147" y="4565399"/>
                  </a:lnTo>
                  <a:lnTo>
                    <a:pt x="1500849" y="4582389"/>
                  </a:lnTo>
                  <a:lnTo>
                    <a:pt x="1542877" y="4598595"/>
                  </a:lnTo>
                  <a:lnTo>
                    <a:pt x="1585219" y="4614009"/>
                  </a:lnTo>
                  <a:lnTo>
                    <a:pt x="1627864" y="4628627"/>
                  </a:lnTo>
                  <a:lnTo>
                    <a:pt x="1670799" y="4642442"/>
                  </a:lnTo>
                  <a:lnTo>
                    <a:pt x="1714014" y="4655450"/>
                  </a:lnTo>
                  <a:lnTo>
                    <a:pt x="1757496" y="4667643"/>
                  </a:lnTo>
                  <a:lnTo>
                    <a:pt x="1801234" y="4679016"/>
                  </a:lnTo>
                  <a:lnTo>
                    <a:pt x="1845217" y="4689564"/>
                  </a:lnTo>
                  <a:lnTo>
                    <a:pt x="1889432" y="4699280"/>
                  </a:lnTo>
                  <a:lnTo>
                    <a:pt x="1933869" y="4708159"/>
                  </a:lnTo>
                  <a:lnTo>
                    <a:pt x="1978515" y="4716195"/>
                  </a:lnTo>
                  <a:lnTo>
                    <a:pt x="2023358" y="4723382"/>
                  </a:lnTo>
                  <a:lnTo>
                    <a:pt x="2068388" y="4729714"/>
                  </a:lnTo>
                  <a:lnTo>
                    <a:pt x="2113592" y="4735186"/>
                  </a:lnTo>
                  <a:lnTo>
                    <a:pt x="2158959" y="4739792"/>
                  </a:lnTo>
                  <a:lnTo>
                    <a:pt x="2204477" y="4743526"/>
                  </a:lnTo>
                  <a:lnTo>
                    <a:pt x="2250135" y="4746382"/>
                  </a:lnTo>
                  <a:lnTo>
                    <a:pt x="2295921" y="4748354"/>
                  </a:lnTo>
                  <a:lnTo>
                    <a:pt x="2341823" y="4749437"/>
                  </a:lnTo>
                  <a:lnTo>
                    <a:pt x="2387829" y="4749624"/>
                  </a:lnTo>
                  <a:lnTo>
                    <a:pt x="2433929" y="4748911"/>
                  </a:lnTo>
                  <a:lnTo>
                    <a:pt x="2480110" y="4747290"/>
                  </a:lnTo>
                  <a:lnTo>
                    <a:pt x="2526361" y="4744757"/>
                  </a:lnTo>
                  <a:lnTo>
                    <a:pt x="2572670" y="4741306"/>
                  </a:lnTo>
                  <a:lnTo>
                    <a:pt x="2619025" y="4736930"/>
                  </a:lnTo>
                  <a:lnTo>
                    <a:pt x="2665415" y="4731625"/>
                  </a:lnTo>
                  <a:lnTo>
                    <a:pt x="2711829" y="4725383"/>
                  </a:lnTo>
                  <a:lnTo>
                    <a:pt x="2758254" y="4718200"/>
                  </a:lnTo>
                  <a:lnTo>
                    <a:pt x="2804678" y="4710069"/>
                  </a:lnTo>
                  <a:lnTo>
                    <a:pt x="2851091" y="4700986"/>
                  </a:lnTo>
                  <a:lnTo>
                    <a:pt x="2897481" y="4690943"/>
                  </a:lnTo>
                  <a:lnTo>
                    <a:pt x="2943836" y="4679935"/>
                  </a:lnTo>
                  <a:lnTo>
                    <a:pt x="2990144" y="4667957"/>
                  </a:lnTo>
                  <a:lnTo>
                    <a:pt x="3036393" y="4655002"/>
                  </a:lnTo>
                  <a:lnTo>
                    <a:pt x="3082573" y="4641065"/>
                  </a:lnTo>
                  <a:lnTo>
                    <a:pt x="3128671" y="4626140"/>
                  </a:lnTo>
                  <a:lnTo>
                    <a:pt x="3174462" y="4610296"/>
                  </a:lnTo>
                  <a:lnTo>
                    <a:pt x="3219722" y="4593614"/>
                  </a:lnTo>
                  <a:lnTo>
                    <a:pt x="3264447" y="4576106"/>
                  </a:lnTo>
                  <a:lnTo>
                    <a:pt x="3308630" y="4557783"/>
                  </a:lnTo>
                  <a:lnTo>
                    <a:pt x="3352266" y="4538658"/>
                  </a:lnTo>
                  <a:lnTo>
                    <a:pt x="3395349" y="4518741"/>
                  </a:lnTo>
                  <a:lnTo>
                    <a:pt x="3437874" y="4498044"/>
                  </a:lnTo>
                  <a:lnTo>
                    <a:pt x="3479833" y="4476579"/>
                  </a:lnTo>
                  <a:lnTo>
                    <a:pt x="3521222" y="4454357"/>
                  </a:lnTo>
                  <a:lnTo>
                    <a:pt x="3562035" y="4431391"/>
                  </a:lnTo>
                  <a:lnTo>
                    <a:pt x="3602266" y="4407692"/>
                  </a:lnTo>
                  <a:lnTo>
                    <a:pt x="3641909" y="4383271"/>
                  </a:lnTo>
                  <a:lnTo>
                    <a:pt x="3680959" y="4358140"/>
                  </a:lnTo>
                  <a:lnTo>
                    <a:pt x="3719409" y="4332311"/>
                  </a:lnTo>
                  <a:lnTo>
                    <a:pt x="3757253" y="4305795"/>
                  </a:lnTo>
                  <a:lnTo>
                    <a:pt x="3794487" y="4278604"/>
                  </a:lnTo>
                  <a:lnTo>
                    <a:pt x="3831104" y="4250750"/>
                  </a:lnTo>
                  <a:lnTo>
                    <a:pt x="3867098" y="4222245"/>
                  </a:lnTo>
                  <a:lnTo>
                    <a:pt x="3902464" y="4193099"/>
                  </a:lnTo>
                  <a:lnTo>
                    <a:pt x="3937195" y="4163325"/>
                  </a:lnTo>
                  <a:lnTo>
                    <a:pt x="3971286" y="4132934"/>
                  </a:lnTo>
                  <a:lnTo>
                    <a:pt x="4004732" y="4101937"/>
                  </a:lnTo>
                  <a:lnTo>
                    <a:pt x="4037526" y="4070348"/>
                  </a:lnTo>
                  <a:lnTo>
                    <a:pt x="4069662" y="4038176"/>
                  </a:lnTo>
                  <a:lnTo>
                    <a:pt x="4101136" y="4005434"/>
                  </a:lnTo>
                  <a:lnTo>
                    <a:pt x="4131940" y="3972134"/>
                  </a:lnTo>
                  <a:lnTo>
                    <a:pt x="4162069" y="3938287"/>
                  </a:lnTo>
                  <a:lnTo>
                    <a:pt x="4191518" y="3903904"/>
                  </a:lnTo>
                  <a:lnTo>
                    <a:pt x="4220280" y="3868998"/>
                  </a:lnTo>
                  <a:lnTo>
                    <a:pt x="4248350" y="3833579"/>
                  </a:lnTo>
                  <a:lnTo>
                    <a:pt x="4275722" y="3797660"/>
                  </a:lnTo>
                  <a:lnTo>
                    <a:pt x="4302390" y="3761253"/>
                  </a:lnTo>
                  <a:lnTo>
                    <a:pt x="4328349" y="3724368"/>
                  </a:lnTo>
                  <a:lnTo>
                    <a:pt x="4353592" y="3687018"/>
                  </a:lnTo>
                  <a:lnTo>
                    <a:pt x="4378114" y="3649214"/>
                  </a:lnTo>
                  <a:lnTo>
                    <a:pt x="4401909" y="3610968"/>
                  </a:lnTo>
                  <a:lnTo>
                    <a:pt x="4424971" y="3572292"/>
                  </a:lnTo>
                  <a:lnTo>
                    <a:pt x="4447294" y="3533196"/>
                  </a:lnTo>
                  <a:lnTo>
                    <a:pt x="4468873" y="3493693"/>
                  </a:lnTo>
                  <a:lnTo>
                    <a:pt x="4489701" y="3453795"/>
                  </a:lnTo>
                  <a:lnTo>
                    <a:pt x="4509774" y="3413512"/>
                  </a:lnTo>
                  <a:lnTo>
                    <a:pt x="4529085" y="3372857"/>
                  </a:lnTo>
                  <a:lnTo>
                    <a:pt x="4547628" y="3331842"/>
                  </a:lnTo>
                  <a:lnTo>
                    <a:pt x="4565397" y="3290477"/>
                  </a:lnTo>
                  <a:lnTo>
                    <a:pt x="4582388" y="3248775"/>
                  </a:lnTo>
                  <a:lnTo>
                    <a:pt x="4598593" y="3206747"/>
                  </a:lnTo>
                  <a:lnTo>
                    <a:pt x="4614007" y="3164405"/>
                  </a:lnTo>
                  <a:lnTo>
                    <a:pt x="4628625" y="3121760"/>
                  </a:lnTo>
                  <a:lnTo>
                    <a:pt x="4642441" y="3078825"/>
                  </a:lnTo>
                  <a:lnTo>
                    <a:pt x="4655448" y="3035610"/>
                  </a:lnTo>
                  <a:lnTo>
                    <a:pt x="4667641" y="2992128"/>
                  </a:lnTo>
                  <a:lnTo>
                    <a:pt x="4679014" y="2948389"/>
                  </a:lnTo>
                  <a:lnTo>
                    <a:pt x="4689562" y="2904407"/>
                  </a:lnTo>
                  <a:lnTo>
                    <a:pt x="4699278" y="2860191"/>
                  </a:lnTo>
                  <a:lnTo>
                    <a:pt x="4708157" y="2815755"/>
                  </a:lnTo>
                  <a:lnTo>
                    <a:pt x="4716193" y="2771109"/>
                  </a:lnTo>
                  <a:lnTo>
                    <a:pt x="4723380" y="2726266"/>
                  </a:lnTo>
                  <a:lnTo>
                    <a:pt x="4729713" y="2681236"/>
                  </a:lnTo>
                  <a:lnTo>
                    <a:pt x="4735184" y="2636032"/>
                  </a:lnTo>
                  <a:lnTo>
                    <a:pt x="4739790" y="2590665"/>
                  </a:lnTo>
                  <a:lnTo>
                    <a:pt x="4743524" y="2545147"/>
                  </a:lnTo>
                  <a:lnTo>
                    <a:pt x="4746380" y="2499489"/>
                  </a:lnTo>
                  <a:lnTo>
                    <a:pt x="4748352" y="2453703"/>
                  </a:lnTo>
                  <a:lnTo>
                    <a:pt x="4749435" y="2407801"/>
                  </a:lnTo>
                  <a:lnTo>
                    <a:pt x="4749622" y="2361794"/>
                  </a:lnTo>
                  <a:lnTo>
                    <a:pt x="4748909" y="2315695"/>
                  </a:lnTo>
                  <a:lnTo>
                    <a:pt x="4747288" y="2269514"/>
                  </a:lnTo>
                  <a:lnTo>
                    <a:pt x="4744755" y="2223263"/>
                  </a:lnTo>
                  <a:lnTo>
                    <a:pt x="4741304" y="2176954"/>
                  </a:lnTo>
                  <a:lnTo>
                    <a:pt x="4736928" y="2130599"/>
                  </a:lnTo>
                  <a:lnTo>
                    <a:pt x="4731623" y="2084208"/>
                  </a:lnTo>
                  <a:lnTo>
                    <a:pt x="4725381" y="2037795"/>
                  </a:lnTo>
                  <a:lnTo>
                    <a:pt x="4718198" y="1991370"/>
                  </a:lnTo>
                  <a:lnTo>
                    <a:pt x="4710067" y="1944945"/>
                  </a:lnTo>
                  <a:lnTo>
                    <a:pt x="4700983" y="1898532"/>
                  </a:lnTo>
                  <a:lnTo>
                    <a:pt x="4690940" y="1852143"/>
                  </a:lnTo>
                  <a:lnTo>
                    <a:pt x="4679933" y="1805788"/>
                  </a:lnTo>
                  <a:lnTo>
                    <a:pt x="4667954" y="1759480"/>
                  </a:lnTo>
                  <a:lnTo>
                    <a:pt x="4654999" y="1713230"/>
                  </a:lnTo>
                  <a:lnTo>
                    <a:pt x="4641062" y="1667051"/>
                  </a:lnTo>
                  <a:lnTo>
                    <a:pt x="4626137" y="1620953"/>
                  </a:lnTo>
                  <a:lnTo>
                    <a:pt x="4610293" y="1575162"/>
                  </a:lnTo>
                  <a:lnTo>
                    <a:pt x="4593612" y="1529902"/>
                  </a:lnTo>
                  <a:lnTo>
                    <a:pt x="4576104" y="1485177"/>
                  </a:lnTo>
                  <a:lnTo>
                    <a:pt x="4557781" y="1440994"/>
                  </a:lnTo>
                  <a:lnTo>
                    <a:pt x="4538655" y="1397357"/>
                  </a:lnTo>
                  <a:lnTo>
                    <a:pt x="4518738" y="1354274"/>
                  </a:lnTo>
                  <a:lnTo>
                    <a:pt x="4498041" y="1311750"/>
                  </a:lnTo>
                  <a:lnTo>
                    <a:pt x="4476577" y="1269790"/>
                  </a:lnTo>
                  <a:lnTo>
                    <a:pt x="4454355" y="1228401"/>
                  </a:lnTo>
                  <a:lnTo>
                    <a:pt x="4431389" y="1187588"/>
                  </a:lnTo>
                  <a:lnTo>
                    <a:pt x="4407690" y="1147358"/>
                  </a:lnTo>
                  <a:lnTo>
                    <a:pt x="4383269" y="1107715"/>
                  </a:lnTo>
                  <a:lnTo>
                    <a:pt x="4358138" y="1068665"/>
                  </a:lnTo>
                  <a:lnTo>
                    <a:pt x="4332309" y="1030215"/>
                  </a:lnTo>
                  <a:lnTo>
                    <a:pt x="4305793" y="992370"/>
                  </a:lnTo>
                  <a:lnTo>
                    <a:pt x="4278603" y="955137"/>
                  </a:lnTo>
                  <a:lnTo>
                    <a:pt x="4250748" y="918520"/>
                  </a:lnTo>
                  <a:lnTo>
                    <a:pt x="4222243" y="882526"/>
                  </a:lnTo>
                  <a:lnTo>
                    <a:pt x="4193097" y="847160"/>
                  </a:lnTo>
                  <a:lnTo>
                    <a:pt x="4163323" y="812429"/>
                  </a:lnTo>
                  <a:lnTo>
                    <a:pt x="4132932" y="778337"/>
                  </a:lnTo>
                  <a:lnTo>
                    <a:pt x="4101936" y="744892"/>
                  </a:lnTo>
                  <a:lnTo>
                    <a:pt x="4070346" y="712098"/>
                  </a:lnTo>
                  <a:lnTo>
                    <a:pt x="4038174" y="679961"/>
                  </a:lnTo>
                  <a:lnTo>
                    <a:pt x="4005433" y="648488"/>
                  </a:lnTo>
                  <a:lnTo>
                    <a:pt x="3972132" y="617684"/>
                  </a:lnTo>
                  <a:lnTo>
                    <a:pt x="3938285" y="587554"/>
                  </a:lnTo>
                  <a:lnTo>
                    <a:pt x="3903902" y="558106"/>
                  </a:lnTo>
                  <a:lnTo>
                    <a:pt x="3868996" y="529343"/>
                  </a:lnTo>
                  <a:lnTo>
                    <a:pt x="3833578" y="501273"/>
                  </a:lnTo>
                  <a:lnTo>
                    <a:pt x="3797659" y="473901"/>
                  </a:lnTo>
                  <a:lnTo>
                    <a:pt x="3761251" y="447233"/>
                  </a:lnTo>
                  <a:lnTo>
                    <a:pt x="3724367" y="421275"/>
                  </a:lnTo>
                  <a:lnTo>
                    <a:pt x="3687017" y="396031"/>
                  </a:lnTo>
                  <a:lnTo>
                    <a:pt x="3649213" y="371510"/>
                  </a:lnTo>
                  <a:lnTo>
                    <a:pt x="3610967" y="347715"/>
                  </a:lnTo>
                  <a:lnTo>
                    <a:pt x="3572290" y="324653"/>
                  </a:lnTo>
                  <a:lnTo>
                    <a:pt x="3533194" y="302330"/>
                  </a:lnTo>
                  <a:lnTo>
                    <a:pt x="3493692" y="280751"/>
                  </a:lnTo>
                  <a:lnTo>
                    <a:pt x="3453793" y="259922"/>
                  </a:lnTo>
                  <a:lnTo>
                    <a:pt x="3413511" y="239849"/>
                  </a:lnTo>
                  <a:lnTo>
                    <a:pt x="3372856" y="220539"/>
                  </a:lnTo>
                  <a:lnTo>
                    <a:pt x="3331840" y="201996"/>
                  </a:lnTo>
                  <a:lnTo>
                    <a:pt x="3290476" y="184226"/>
                  </a:lnTo>
                  <a:lnTo>
                    <a:pt x="3248774" y="167236"/>
                  </a:lnTo>
                  <a:lnTo>
                    <a:pt x="3206746" y="151030"/>
                  </a:lnTo>
                  <a:lnTo>
                    <a:pt x="3164404" y="135616"/>
                  </a:lnTo>
                  <a:lnTo>
                    <a:pt x="3121759" y="120998"/>
                  </a:lnTo>
                  <a:lnTo>
                    <a:pt x="3078824" y="107182"/>
                  </a:lnTo>
                  <a:lnTo>
                    <a:pt x="3035609" y="94175"/>
                  </a:lnTo>
                  <a:lnTo>
                    <a:pt x="2992127" y="81982"/>
                  </a:lnTo>
                  <a:lnTo>
                    <a:pt x="2948388" y="70608"/>
                  </a:lnTo>
                  <a:lnTo>
                    <a:pt x="2904406" y="60061"/>
                  </a:lnTo>
                  <a:lnTo>
                    <a:pt x="2860191" y="50345"/>
                  </a:lnTo>
                  <a:lnTo>
                    <a:pt x="2815754" y="41465"/>
                  </a:lnTo>
                  <a:lnTo>
                    <a:pt x="2771109" y="33430"/>
                  </a:lnTo>
                  <a:lnTo>
                    <a:pt x="2726265" y="26242"/>
                  </a:lnTo>
                  <a:lnTo>
                    <a:pt x="2681236" y="19910"/>
                  </a:lnTo>
                  <a:lnTo>
                    <a:pt x="2636031" y="14438"/>
                  </a:lnTo>
                  <a:lnTo>
                    <a:pt x="2590665" y="9832"/>
                  </a:lnTo>
                  <a:lnTo>
                    <a:pt x="2545146" y="6098"/>
                  </a:lnTo>
                  <a:lnTo>
                    <a:pt x="2499489" y="3242"/>
                  </a:lnTo>
                  <a:lnTo>
                    <a:pt x="2453703" y="1270"/>
                  </a:lnTo>
                  <a:lnTo>
                    <a:pt x="2407801" y="187"/>
                  </a:lnTo>
                  <a:lnTo>
                    <a:pt x="2361795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591429" y="1050302"/>
              <a:ext cx="5014772" cy="5014772"/>
            </a:xfrm>
            <a:custGeom>
              <a:avLst/>
              <a:gdLst/>
              <a:ahLst/>
              <a:cxnLst/>
              <a:rect l="l" t="t" r="r" b="b"/>
              <a:pathLst>
                <a:path w="4267200" h="4267200">
                  <a:moveTo>
                    <a:pt x="2131224" y="0"/>
                  </a:moveTo>
                  <a:lnTo>
                    <a:pt x="2085779" y="560"/>
                  </a:lnTo>
                  <a:lnTo>
                    <a:pt x="2040428" y="2090"/>
                  </a:lnTo>
                  <a:lnTo>
                    <a:pt x="1995186" y="4585"/>
                  </a:lnTo>
                  <a:lnTo>
                    <a:pt x="1950068" y="8037"/>
                  </a:lnTo>
                  <a:lnTo>
                    <a:pt x="1905090" y="12441"/>
                  </a:lnTo>
                  <a:lnTo>
                    <a:pt x="1860265" y="17792"/>
                  </a:lnTo>
                  <a:lnTo>
                    <a:pt x="1815609" y="24084"/>
                  </a:lnTo>
                  <a:lnTo>
                    <a:pt x="1771137" y="31311"/>
                  </a:lnTo>
                  <a:lnTo>
                    <a:pt x="1726863" y="39466"/>
                  </a:lnTo>
                  <a:lnTo>
                    <a:pt x="1682803" y="48546"/>
                  </a:lnTo>
                  <a:lnTo>
                    <a:pt x="1638971" y="58542"/>
                  </a:lnTo>
                  <a:lnTo>
                    <a:pt x="1595382" y="69451"/>
                  </a:lnTo>
                  <a:lnTo>
                    <a:pt x="1552051" y="81265"/>
                  </a:lnTo>
                  <a:lnTo>
                    <a:pt x="1508994" y="93980"/>
                  </a:lnTo>
                  <a:lnTo>
                    <a:pt x="1466224" y="107589"/>
                  </a:lnTo>
                  <a:lnTo>
                    <a:pt x="1423756" y="122087"/>
                  </a:lnTo>
                  <a:lnTo>
                    <a:pt x="1381607" y="137468"/>
                  </a:lnTo>
                  <a:lnTo>
                    <a:pt x="1339789" y="153726"/>
                  </a:lnTo>
                  <a:lnTo>
                    <a:pt x="1298319" y="170855"/>
                  </a:lnTo>
                  <a:lnTo>
                    <a:pt x="1257212" y="188850"/>
                  </a:lnTo>
                  <a:lnTo>
                    <a:pt x="1216481" y="207704"/>
                  </a:lnTo>
                  <a:lnTo>
                    <a:pt x="1176142" y="227412"/>
                  </a:lnTo>
                  <a:lnTo>
                    <a:pt x="1136210" y="247969"/>
                  </a:lnTo>
                  <a:lnTo>
                    <a:pt x="1096700" y="269368"/>
                  </a:lnTo>
                  <a:lnTo>
                    <a:pt x="1057626" y="291603"/>
                  </a:lnTo>
                  <a:lnTo>
                    <a:pt x="1019004" y="314670"/>
                  </a:lnTo>
                  <a:lnTo>
                    <a:pt x="980848" y="338561"/>
                  </a:lnTo>
                  <a:lnTo>
                    <a:pt x="943174" y="363272"/>
                  </a:lnTo>
                  <a:lnTo>
                    <a:pt x="905995" y="388796"/>
                  </a:lnTo>
                  <a:lnTo>
                    <a:pt x="869327" y="415128"/>
                  </a:lnTo>
                  <a:lnTo>
                    <a:pt x="833185" y="442262"/>
                  </a:lnTo>
                  <a:lnTo>
                    <a:pt x="797584" y="470192"/>
                  </a:lnTo>
                  <a:lnTo>
                    <a:pt x="762539" y="498912"/>
                  </a:lnTo>
                  <a:lnTo>
                    <a:pt x="728064" y="528417"/>
                  </a:lnTo>
                  <a:lnTo>
                    <a:pt x="694174" y="558700"/>
                  </a:lnTo>
                  <a:lnTo>
                    <a:pt x="660884" y="589757"/>
                  </a:lnTo>
                  <a:lnTo>
                    <a:pt x="628210" y="621581"/>
                  </a:lnTo>
                  <a:lnTo>
                    <a:pt x="596166" y="654166"/>
                  </a:lnTo>
                  <a:lnTo>
                    <a:pt x="564766" y="687506"/>
                  </a:lnTo>
                  <a:lnTo>
                    <a:pt x="534026" y="721597"/>
                  </a:lnTo>
                  <a:lnTo>
                    <a:pt x="503961" y="756432"/>
                  </a:lnTo>
                  <a:lnTo>
                    <a:pt x="474585" y="792005"/>
                  </a:lnTo>
                  <a:lnTo>
                    <a:pt x="445913" y="828310"/>
                  </a:lnTo>
                  <a:lnTo>
                    <a:pt x="417961" y="865343"/>
                  </a:lnTo>
                  <a:lnTo>
                    <a:pt x="390743" y="903096"/>
                  </a:lnTo>
                  <a:lnTo>
                    <a:pt x="364274" y="941564"/>
                  </a:lnTo>
                  <a:lnTo>
                    <a:pt x="338568" y="980742"/>
                  </a:lnTo>
                  <a:lnTo>
                    <a:pt x="313642" y="1020623"/>
                  </a:lnTo>
                  <a:lnTo>
                    <a:pt x="289509" y="1061202"/>
                  </a:lnTo>
                  <a:lnTo>
                    <a:pt x="266184" y="1102474"/>
                  </a:lnTo>
                  <a:lnTo>
                    <a:pt x="243683" y="1144431"/>
                  </a:lnTo>
                  <a:lnTo>
                    <a:pt x="222020" y="1187069"/>
                  </a:lnTo>
                  <a:lnTo>
                    <a:pt x="201210" y="1230381"/>
                  </a:lnTo>
                  <a:lnTo>
                    <a:pt x="181269" y="1274363"/>
                  </a:lnTo>
                  <a:lnTo>
                    <a:pt x="162307" y="1318775"/>
                  </a:lnTo>
                  <a:lnTo>
                    <a:pt x="144426" y="1363376"/>
                  </a:lnTo>
                  <a:lnTo>
                    <a:pt x="127618" y="1408151"/>
                  </a:lnTo>
                  <a:lnTo>
                    <a:pt x="111878" y="1453084"/>
                  </a:lnTo>
                  <a:lnTo>
                    <a:pt x="97200" y="1498160"/>
                  </a:lnTo>
                  <a:lnTo>
                    <a:pt x="83579" y="1543365"/>
                  </a:lnTo>
                  <a:lnTo>
                    <a:pt x="71008" y="1588684"/>
                  </a:lnTo>
                  <a:lnTo>
                    <a:pt x="59482" y="1634102"/>
                  </a:lnTo>
                  <a:lnTo>
                    <a:pt x="48995" y="1679605"/>
                  </a:lnTo>
                  <a:lnTo>
                    <a:pt x="39541" y="1725176"/>
                  </a:lnTo>
                  <a:lnTo>
                    <a:pt x="31115" y="1770802"/>
                  </a:lnTo>
                  <a:lnTo>
                    <a:pt x="23710" y="1816467"/>
                  </a:lnTo>
                  <a:lnTo>
                    <a:pt x="17322" y="1862157"/>
                  </a:lnTo>
                  <a:lnTo>
                    <a:pt x="11943" y="1907856"/>
                  </a:lnTo>
                  <a:lnTo>
                    <a:pt x="7569" y="1953551"/>
                  </a:lnTo>
                  <a:lnTo>
                    <a:pt x="4193" y="1999225"/>
                  </a:lnTo>
                  <a:lnTo>
                    <a:pt x="1810" y="2044864"/>
                  </a:lnTo>
                  <a:lnTo>
                    <a:pt x="414" y="2090454"/>
                  </a:lnTo>
                  <a:lnTo>
                    <a:pt x="0" y="2135979"/>
                  </a:lnTo>
                  <a:lnTo>
                    <a:pt x="560" y="2181424"/>
                  </a:lnTo>
                  <a:lnTo>
                    <a:pt x="2090" y="2226776"/>
                  </a:lnTo>
                  <a:lnTo>
                    <a:pt x="4585" y="2272017"/>
                  </a:lnTo>
                  <a:lnTo>
                    <a:pt x="8037" y="2317135"/>
                  </a:lnTo>
                  <a:lnTo>
                    <a:pt x="12441" y="2362113"/>
                  </a:lnTo>
                  <a:lnTo>
                    <a:pt x="17792" y="2406938"/>
                  </a:lnTo>
                  <a:lnTo>
                    <a:pt x="24084" y="2451594"/>
                  </a:lnTo>
                  <a:lnTo>
                    <a:pt x="31311" y="2496066"/>
                  </a:lnTo>
                  <a:lnTo>
                    <a:pt x="39466" y="2540340"/>
                  </a:lnTo>
                  <a:lnTo>
                    <a:pt x="48546" y="2584400"/>
                  </a:lnTo>
                  <a:lnTo>
                    <a:pt x="58542" y="2628232"/>
                  </a:lnTo>
                  <a:lnTo>
                    <a:pt x="69451" y="2671820"/>
                  </a:lnTo>
                  <a:lnTo>
                    <a:pt x="81265" y="2715151"/>
                  </a:lnTo>
                  <a:lnTo>
                    <a:pt x="93980" y="2758209"/>
                  </a:lnTo>
                  <a:lnTo>
                    <a:pt x="107589" y="2800979"/>
                  </a:lnTo>
                  <a:lnTo>
                    <a:pt x="122087" y="2843446"/>
                  </a:lnTo>
                  <a:lnTo>
                    <a:pt x="137468" y="2885596"/>
                  </a:lnTo>
                  <a:lnTo>
                    <a:pt x="153726" y="2927413"/>
                  </a:lnTo>
                  <a:lnTo>
                    <a:pt x="170855" y="2968883"/>
                  </a:lnTo>
                  <a:lnTo>
                    <a:pt x="188849" y="3009990"/>
                  </a:lnTo>
                  <a:lnTo>
                    <a:pt x="207704" y="3050721"/>
                  </a:lnTo>
                  <a:lnTo>
                    <a:pt x="227412" y="3091060"/>
                  </a:lnTo>
                  <a:lnTo>
                    <a:pt x="247969" y="3130992"/>
                  </a:lnTo>
                  <a:lnTo>
                    <a:pt x="269368" y="3170502"/>
                  </a:lnTo>
                  <a:lnTo>
                    <a:pt x="291603" y="3209576"/>
                  </a:lnTo>
                  <a:lnTo>
                    <a:pt x="314670" y="3248198"/>
                  </a:lnTo>
                  <a:lnTo>
                    <a:pt x="338561" y="3286354"/>
                  </a:lnTo>
                  <a:lnTo>
                    <a:pt x="363272" y="3324028"/>
                  </a:lnTo>
                  <a:lnTo>
                    <a:pt x="388796" y="3361207"/>
                  </a:lnTo>
                  <a:lnTo>
                    <a:pt x="415128" y="3397875"/>
                  </a:lnTo>
                  <a:lnTo>
                    <a:pt x="442261" y="3434016"/>
                  </a:lnTo>
                  <a:lnTo>
                    <a:pt x="470191" y="3469618"/>
                  </a:lnTo>
                  <a:lnTo>
                    <a:pt x="498911" y="3504663"/>
                  </a:lnTo>
                  <a:lnTo>
                    <a:pt x="528416" y="3539138"/>
                  </a:lnTo>
                  <a:lnTo>
                    <a:pt x="558700" y="3573028"/>
                  </a:lnTo>
                  <a:lnTo>
                    <a:pt x="589756" y="3606317"/>
                  </a:lnTo>
                  <a:lnTo>
                    <a:pt x="621580" y="3638992"/>
                  </a:lnTo>
                  <a:lnTo>
                    <a:pt x="654165" y="3671036"/>
                  </a:lnTo>
                  <a:lnTo>
                    <a:pt x="687506" y="3702436"/>
                  </a:lnTo>
                  <a:lnTo>
                    <a:pt x="721597" y="3733176"/>
                  </a:lnTo>
                  <a:lnTo>
                    <a:pt x="756431" y="3763241"/>
                  </a:lnTo>
                  <a:lnTo>
                    <a:pt x="792004" y="3792617"/>
                  </a:lnTo>
                  <a:lnTo>
                    <a:pt x="828310" y="3821288"/>
                  </a:lnTo>
                  <a:lnTo>
                    <a:pt x="865342" y="3849241"/>
                  </a:lnTo>
                  <a:lnTo>
                    <a:pt x="903095" y="3876459"/>
                  </a:lnTo>
                  <a:lnTo>
                    <a:pt x="941563" y="3902928"/>
                  </a:lnTo>
                  <a:lnTo>
                    <a:pt x="980741" y="3928633"/>
                  </a:lnTo>
                  <a:lnTo>
                    <a:pt x="1020622" y="3953560"/>
                  </a:lnTo>
                  <a:lnTo>
                    <a:pt x="1061201" y="3977693"/>
                  </a:lnTo>
                  <a:lnTo>
                    <a:pt x="1102473" y="4001017"/>
                  </a:lnTo>
                  <a:lnTo>
                    <a:pt x="1144430" y="4023519"/>
                  </a:lnTo>
                  <a:lnTo>
                    <a:pt x="1187068" y="4045182"/>
                  </a:lnTo>
                  <a:lnTo>
                    <a:pt x="1230380" y="4065991"/>
                  </a:lnTo>
                  <a:lnTo>
                    <a:pt x="1274361" y="4085933"/>
                  </a:lnTo>
                  <a:lnTo>
                    <a:pt x="1318774" y="4104894"/>
                  </a:lnTo>
                  <a:lnTo>
                    <a:pt x="1363375" y="4122776"/>
                  </a:lnTo>
                  <a:lnTo>
                    <a:pt x="1408150" y="4139584"/>
                  </a:lnTo>
                  <a:lnTo>
                    <a:pt x="1453083" y="4155324"/>
                  </a:lnTo>
                  <a:lnTo>
                    <a:pt x="1498159" y="4170002"/>
                  </a:lnTo>
                  <a:lnTo>
                    <a:pt x="1543364" y="4183624"/>
                  </a:lnTo>
                  <a:lnTo>
                    <a:pt x="1588684" y="4196195"/>
                  </a:lnTo>
                  <a:lnTo>
                    <a:pt x="1634102" y="4207721"/>
                  </a:lnTo>
                  <a:lnTo>
                    <a:pt x="1679604" y="4218208"/>
                  </a:lnTo>
                  <a:lnTo>
                    <a:pt x="1725175" y="4227662"/>
                  </a:lnTo>
                  <a:lnTo>
                    <a:pt x="1770801" y="4236088"/>
                  </a:lnTo>
                  <a:lnTo>
                    <a:pt x="1816466" y="4243493"/>
                  </a:lnTo>
                  <a:lnTo>
                    <a:pt x="1862156" y="4249882"/>
                  </a:lnTo>
                  <a:lnTo>
                    <a:pt x="1907856" y="4255260"/>
                  </a:lnTo>
                  <a:lnTo>
                    <a:pt x="1953550" y="4259635"/>
                  </a:lnTo>
                  <a:lnTo>
                    <a:pt x="1999224" y="4263010"/>
                  </a:lnTo>
                  <a:lnTo>
                    <a:pt x="2044864" y="4265393"/>
                  </a:lnTo>
                  <a:lnTo>
                    <a:pt x="2090454" y="4266789"/>
                  </a:lnTo>
                  <a:lnTo>
                    <a:pt x="2135979" y="4267204"/>
                  </a:lnTo>
                  <a:lnTo>
                    <a:pt x="2181424" y="4266644"/>
                  </a:lnTo>
                  <a:lnTo>
                    <a:pt x="2226775" y="4265113"/>
                  </a:lnTo>
                  <a:lnTo>
                    <a:pt x="2272017" y="4262619"/>
                  </a:lnTo>
                  <a:lnTo>
                    <a:pt x="2317134" y="4259167"/>
                  </a:lnTo>
                  <a:lnTo>
                    <a:pt x="2362113" y="4254763"/>
                  </a:lnTo>
                  <a:lnTo>
                    <a:pt x="2406938" y="4249412"/>
                  </a:lnTo>
                  <a:lnTo>
                    <a:pt x="2451594" y="4243120"/>
                  </a:lnTo>
                  <a:lnTo>
                    <a:pt x="2496066" y="4235893"/>
                  </a:lnTo>
                  <a:lnTo>
                    <a:pt x="2540339" y="4227738"/>
                  </a:lnTo>
                  <a:lnTo>
                    <a:pt x="2584400" y="4218658"/>
                  </a:lnTo>
                  <a:lnTo>
                    <a:pt x="2628231" y="4208662"/>
                  </a:lnTo>
                  <a:lnTo>
                    <a:pt x="2671820" y="4197753"/>
                  </a:lnTo>
                  <a:lnTo>
                    <a:pt x="2715151" y="4185939"/>
                  </a:lnTo>
                  <a:lnTo>
                    <a:pt x="2758209" y="4173224"/>
                  </a:lnTo>
                  <a:lnTo>
                    <a:pt x="2800979" y="4159615"/>
                  </a:lnTo>
                  <a:lnTo>
                    <a:pt x="2843446" y="4145117"/>
                  </a:lnTo>
                  <a:lnTo>
                    <a:pt x="2885595" y="4129736"/>
                  </a:lnTo>
                  <a:lnTo>
                    <a:pt x="2927413" y="4113478"/>
                  </a:lnTo>
                  <a:lnTo>
                    <a:pt x="2968883" y="4096349"/>
                  </a:lnTo>
                  <a:lnTo>
                    <a:pt x="3009990" y="4078355"/>
                  </a:lnTo>
                  <a:lnTo>
                    <a:pt x="3050721" y="4059500"/>
                  </a:lnTo>
                  <a:lnTo>
                    <a:pt x="3091060" y="4039792"/>
                  </a:lnTo>
                  <a:lnTo>
                    <a:pt x="3130992" y="4019235"/>
                  </a:lnTo>
                  <a:lnTo>
                    <a:pt x="3170502" y="3997837"/>
                  </a:lnTo>
                  <a:lnTo>
                    <a:pt x="3209576" y="3975601"/>
                  </a:lnTo>
                  <a:lnTo>
                    <a:pt x="3248198" y="3952535"/>
                  </a:lnTo>
                  <a:lnTo>
                    <a:pt x="3286354" y="3928643"/>
                  </a:lnTo>
                  <a:lnTo>
                    <a:pt x="3324028" y="3903933"/>
                  </a:lnTo>
                  <a:lnTo>
                    <a:pt x="3361207" y="3878408"/>
                  </a:lnTo>
                  <a:lnTo>
                    <a:pt x="3397875" y="3852077"/>
                  </a:lnTo>
                  <a:lnTo>
                    <a:pt x="3434016" y="3824943"/>
                  </a:lnTo>
                  <a:lnTo>
                    <a:pt x="3469617" y="3797013"/>
                  </a:lnTo>
                  <a:lnTo>
                    <a:pt x="3504663" y="3768293"/>
                  </a:lnTo>
                  <a:lnTo>
                    <a:pt x="3539138" y="3738788"/>
                  </a:lnTo>
                  <a:lnTo>
                    <a:pt x="3573028" y="3708505"/>
                  </a:lnTo>
                  <a:lnTo>
                    <a:pt x="3606317" y="3677448"/>
                  </a:lnTo>
                  <a:lnTo>
                    <a:pt x="3638992" y="3645625"/>
                  </a:lnTo>
                  <a:lnTo>
                    <a:pt x="3671036" y="3613039"/>
                  </a:lnTo>
                  <a:lnTo>
                    <a:pt x="3702436" y="3579699"/>
                  </a:lnTo>
                  <a:lnTo>
                    <a:pt x="3733176" y="3545608"/>
                  </a:lnTo>
                  <a:lnTo>
                    <a:pt x="3763241" y="3510773"/>
                  </a:lnTo>
                  <a:lnTo>
                    <a:pt x="3792617" y="3475200"/>
                  </a:lnTo>
                  <a:lnTo>
                    <a:pt x="3821288" y="3438895"/>
                  </a:lnTo>
                  <a:lnTo>
                    <a:pt x="3849241" y="3401863"/>
                  </a:lnTo>
                  <a:lnTo>
                    <a:pt x="3876459" y="3364110"/>
                  </a:lnTo>
                  <a:lnTo>
                    <a:pt x="3902928" y="3325641"/>
                  </a:lnTo>
                  <a:lnTo>
                    <a:pt x="3928633" y="3286464"/>
                  </a:lnTo>
                  <a:lnTo>
                    <a:pt x="3953560" y="3246583"/>
                  </a:lnTo>
                  <a:lnTo>
                    <a:pt x="3977693" y="3206004"/>
                  </a:lnTo>
                  <a:lnTo>
                    <a:pt x="4001017" y="3164733"/>
                  </a:lnTo>
                  <a:lnTo>
                    <a:pt x="4023519" y="3122775"/>
                  </a:lnTo>
                  <a:lnTo>
                    <a:pt x="4045182" y="3080138"/>
                  </a:lnTo>
                  <a:lnTo>
                    <a:pt x="4065991" y="3036825"/>
                  </a:lnTo>
                  <a:lnTo>
                    <a:pt x="4085933" y="2992844"/>
                  </a:lnTo>
                  <a:lnTo>
                    <a:pt x="4104894" y="2948431"/>
                  </a:lnTo>
                  <a:lnTo>
                    <a:pt x="4122776" y="2903830"/>
                  </a:lnTo>
                  <a:lnTo>
                    <a:pt x="4139584" y="2859055"/>
                  </a:lnTo>
                  <a:lnTo>
                    <a:pt x="4155324" y="2814122"/>
                  </a:lnTo>
                  <a:lnTo>
                    <a:pt x="4170002" y="2769046"/>
                  </a:lnTo>
                  <a:lnTo>
                    <a:pt x="4183624" y="2723840"/>
                  </a:lnTo>
                  <a:lnTo>
                    <a:pt x="4196195" y="2678521"/>
                  </a:lnTo>
                  <a:lnTo>
                    <a:pt x="4207721" y="2633103"/>
                  </a:lnTo>
                  <a:lnTo>
                    <a:pt x="4218208" y="2587601"/>
                  </a:lnTo>
                  <a:lnTo>
                    <a:pt x="4227662" y="2542029"/>
                  </a:lnTo>
                  <a:lnTo>
                    <a:pt x="4236088" y="2496403"/>
                  </a:lnTo>
                  <a:lnTo>
                    <a:pt x="4243493" y="2450738"/>
                  </a:lnTo>
                  <a:lnTo>
                    <a:pt x="4249882" y="2405048"/>
                  </a:lnTo>
                  <a:lnTo>
                    <a:pt x="4255260" y="2359348"/>
                  </a:lnTo>
                  <a:lnTo>
                    <a:pt x="4259635" y="2313654"/>
                  </a:lnTo>
                  <a:lnTo>
                    <a:pt x="4263010" y="2267980"/>
                  </a:lnTo>
                  <a:lnTo>
                    <a:pt x="4265393" y="2222340"/>
                  </a:lnTo>
                  <a:lnTo>
                    <a:pt x="4266789" y="2176750"/>
                  </a:lnTo>
                  <a:lnTo>
                    <a:pt x="4267204" y="2131225"/>
                  </a:lnTo>
                  <a:lnTo>
                    <a:pt x="4266643" y="2085780"/>
                  </a:lnTo>
                  <a:lnTo>
                    <a:pt x="4265113" y="2040429"/>
                  </a:lnTo>
                  <a:lnTo>
                    <a:pt x="4262619" y="1995187"/>
                  </a:lnTo>
                  <a:lnTo>
                    <a:pt x="4259167" y="1950069"/>
                  </a:lnTo>
                  <a:lnTo>
                    <a:pt x="4254762" y="1905091"/>
                  </a:lnTo>
                  <a:lnTo>
                    <a:pt x="4249411" y="1860266"/>
                  </a:lnTo>
                  <a:lnTo>
                    <a:pt x="4243120" y="1815610"/>
                  </a:lnTo>
                  <a:lnTo>
                    <a:pt x="4235893" y="1771138"/>
                  </a:lnTo>
                  <a:lnTo>
                    <a:pt x="4227737" y="1726864"/>
                  </a:lnTo>
                  <a:lnTo>
                    <a:pt x="4218658" y="1682804"/>
                  </a:lnTo>
                  <a:lnTo>
                    <a:pt x="4208661" y="1638972"/>
                  </a:lnTo>
                  <a:lnTo>
                    <a:pt x="4197753" y="1595384"/>
                  </a:lnTo>
                  <a:lnTo>
                    <a:pt x="4185938" y="1552053"/>
                  </a:lnTo>
                  <a:lnTo>
                    <a:pt x="4173223" y="1508995"/>
                  </a:lnTo>
                  <a:lnTo>
                    <a:pt x="4159614" y="1466225"/>
                  </a:lnTo>
                  <a:lnTo>
                    <a:pt x="4145116" y="1423758"/>
                  </a:lnTo>
                  <a:lnTo>
                    <a:pt x="4129736" y="1381608"/>
                  </a:lnTo>
                  <a:lnTo>
                    <a:pt x="4113478" y="1339791"/>
                  </a:lnTo>
                  <a:lnTo>
                    <a:pt x="4096349" y="1298321"/>
                  </a:lnTo>
                  <a:lnTo>
                    <a:pt x="4078354" y="1257213"/>
                  </a:lnTo>
                  <a:lnTo>
                    <a:pt x="4059500" y="1216483"/>
                  </a:lnTo>
                  <a:lnTo>
                    <a:pt x="4039791" y="1176144"/>
                  </a:lnTo>
                  <a:lnTo>
                    <a:pt x="4019235" y="1136212"/>
                  </a:lnTo>
                  <a:lnTo>
                    <a:pt x="3997836" y="1096702"/>
                  </a:lnTo>
                  <a:lnTo>
                    <a:pt x="3975600" y="1057628"/>
                  </a:lnTo>
                  <a:lnTo>
                    <a:pt x="3952534" y="1019006"/>
                  </a:lnTo>
                  <a:lnTo>
                    <a:pt x="3928642" y="980850"/>
                  </a:lnTo>
                  <a:lnTo>
                    <a:pt x="3903932" y="943175"/>
                  </a:lnTo>
                  <a:lnTo>
                    <a:pt x="3878408" y="905997"/>
                  </a:lnTo>
                  <a:lnTo>
                    <a:pt x="3852076" y="869329"/>
                  </a:lnTo>
                  <a:lnTo>
                    <a:pt x="3824942" y="833187"/>
                  </a:lnTo>
                  <a:lnTo>
                    <a:pt x="3797012" y="797586"/>
                  </a:lnTo>
                  <a:lnTo>
                    <a:pt x="3768292" y="762540"/>
                  </a:lnTo>
                  <a:lnTo>
                    <a:pt x="3738787" y="728065"/>
                  </a:lnTo>
                  <a:lnTo>
                    <a:pt x="3708504" y="694176"/>
                  </a:lnTo>
                  <a:lnTo>
                    <a:pt x="3677447" y="660886"/>
                  </a:lnTo>
                  <a:lnTo>
                    <a:pt x="3645623" y="628212"/>
                  </a:lnTo>
                  <a:lnTo>
                    <a:pt x="3613038" y="596167"/>
                  </a:lnTo>
                  <a:lnTo>
                    <a:pt x="3579698" y="564767"/>
                  </a:lnTo>
                  <a:lnTo>
                    <a:pt x="3545607" y="534027"/>
                  </a:lnTo>
                  <a:lnTo>
                    <a:pt x="3510772" y="503962"/>
                  </a:lnTo>
                  <a:lnTo>
                    <a:pt x="3475199" y="474586"/>
                  </a:lnTo>
                  <a:lnTo>
                    <a:pt x="3438894" y="445915"/>
                  </a:lnTo>
                  <a:lnTo>
                    <a:pt x="3401862" y="417962"/>
                  </a:lnTo>
                  <a:lnTo>
                    <a:pt x="3364109" y="390744"/>
                  </a:lnTo>
                  <a:lnTo>
                    <a:pt x="3325640" y="364275"/>
                  </a:lnTo>
                  <a:lnTo>
                    <a:pt x="3286463" y="338569"/>
                  </a:lnTo>
                  <a:lnTo>
                    <a:pt x="3246581" y="313643"/>
                  </a:lnTo>
                  <a:lnTo>
                    <a:pt x="3206002" y="289510"/>
                  </a:lnTo>
                  <a:lnTo>
                    <a:pt x="3164731" y="266185"/>
                  </a:lnTo>
                  <a:lnTo>
                    <a:pt x="3122774" y="243684"/>
                  </a:lnTo>
                  <a:lnTo>
                    <a:pt x="3080136" y="222021"/>
                  </a:lnTo>
                  <a:lnTo>
                    <a:pt x="3036824" y="201211"/>
                  </a:lnTo>
                  <a:lnTo>
                    <a:pt x="2992843" y="181269"/>
                  </a:lnTo>
                  <a:lnTo>
                    <a:pt x="2948430" y="162307"/>
                  </a:lnTo>
                  <a:lnTo>
                    <a:pt x="2903829" y="144426"/>
                  </a:lnTo>
                  <a:lnTo>
                    <a:pt x="2859054" y="127618"/>
                  </a:lnTo>
                  <a:lnTo>
                    <a:pt x="2814121" y="111878"/>
                  </a:lnTo>
                  <a:lnTo>
                    <a:pt x="2769045" y="97200"/>
                  </a:lnTo>
                  <a:lnTo>
                    <a:pt x="2723839" y="83579"/>
                  </a:lnTo>
                  <a:lnTo>
                    <a:pt x="2678520" y="71008"/>
                  </a:lnTo>
                  <a:lnTo>
                    <a:pt x="2633102" y="59482"/>
                  </a:lnTo>
                  <a:lnTo>
                    <a:pt x="2587600" y="48995"/>
                  </a:lnTo>
                  <a:lnTo>
                    <a:pt x="2542028" y="39541"/>
                  </a:lnTo>
                  <a:lnTo>
                    <a:pt x="2496402" y="31115"/>
                  </a:lnTo>
                  <a:lnTo>
                    <a:pt x="2450737" y="23710"/>
                  </a:lnTo>
                  <a:lnTo>
                    <a:pt x="2405047" y="17322"/>
                  </a:lnTo>
                  <a:lnTo>
                    <a:pt x="2359348" y="11943"/>
                  </a:lnTo>
                  <a:lnTo>
                    <a:pt x="2313653" y="7569"/>
                  </a:lnTo>
                  <a:lnTo>
                    <a:pt x="2267979" y="4193"/>
                  </a:lnTo>
                  <a:lnTo>
                    <a:pt x="2222339" y="1810"/>
                  </a:lnTo>
                  <a:lnTo>
                    <a:pt x="2176749" y="414"/>
                  </a:lnTo>
                  <a:lnTo>
                    <a:pt x="213122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044647" y="2503520"/>
              <a:ext cx="2108891" cy="2108891"/>
            </a:xfrm>
            <a:custGeom>
              <a:avLst/>
              <a:gdLst/>
              <a:ahLst/>
              <a:cxnLst/>
              <a:rect l="l" t="t" r="r" b="b"/>
              <a:pathLst>
                <a:path w="1794510" h="1794510">
                  <a:moveTo>
                    <a:pt x="897022" y="0"/>
                  </a:moveTo>
                  <a:lnTo>
                    <a:pt x="849380" y="1243"/>
                  </a:lnTo>
                  <a:lnTo>
                    <a:pt x="802385" y="4931"/>
                  </a:lnTo>
                  <a:lnTo>
                    <a:pt x="756101" y="11003"/>
                  </a:lnTo>
                  <a:lnTo>
                    <a:pt x="710588" y="19397"/>
                  </a:lnTo>
                  <a:lnTo>
                    <a:pt x="665909" y="30049"/>
                  </a:lnTo>
                  <a:lnTo>
                    <a:pt x="622127" y="42900"/>
                  </a:lnTo>
                  <a:lnTo>
                    <a:pt x="579302" y="57885"/>
                  </a:lnTo>
                  <a:lnTo>
                    <a:pt x="537496" y="74944"/>
                  </a:lnTo>
                  <a:lnTo>
                    <a:pt x="496773" y="94014"/>
                  </a:lnTo>
                  <a:lnTo>
                    <a:pt x="457194" y="115034"/>
                  </a:lnTo>
                  <a:lnTo>
                    <a:pt x="418820" y="137942"/>
                  </a:lnTo>
                  <a:lnTo>
                    <a:pt x="381714" y="162675"/>
                  </a:lnTo>
                  <a:lnTo>
                    <a:pt x="345937" y="189171"/>
                  </a:lnTo>
                  <a:lnTo>
                    <a:pt x="311553" y="217369"/>
                  </a:lnTo>
                  <a:lnTo>
                    <a:pt x="278622" y="247207"/>
                  </a:lnTo>
                  <a:lnTo>
                    <a:pt x="247207" y="278622"/>
                  </a:lnTo>
                  <a:lnTo>
                    <a:pt x="217369" y="311553"/>
                  </a:lnTo>
                  <a:lnTo>
                    <a:pt x="189171" y="345938"/>
                  </a:lnTo>
                  <a:lnTo>
                    <a:pt x="162674" y="381714"/>
                  </a:lnTo>
                  <a:lnTo>
                    <a:pt x="137941" y="418820"/>
                  </a:lnTo>
                  <a:lnTo>
                    <a:pt x="115034" y="457194"/>
                  </a:lnTo>
                  <a:lnTo>
                    <a:pt x="94014" y="496774"/>
                  </a:lnTo>
                  <a:lnTo>
                    <a:pt x="74944" y="537497"/>
                  </a:lnTo>
                  <a:lnTo>
                    <a:pt x="57885" y="579302"/>
                  </a:lnTo>
                  <a:lnTo>
                    <a:pt x="42899" y="622127"/>
                  </a:lnTo>
                  <a:lnTo>
                    <a:pt x="30049" y="665910"/>
                  </a:lnTo>
                  <a:lnTo>
                    <a:pt x="19397" y="710588"/>
                  </a:lnTo>
                  <a:lnTo>
                    <a:pt x="11003" y="756101"/>
                  </a:lnTo>
                  <a:lnTo>
                    <a:pt x="4931" y="802385"/>
                  </a:lnTo>
                  <a:lnTo>
                    <a:pt x="1243" y="849380"/>
                  </a:lnTo>
                  <a:lnTo>
                    <a:pt x="0" y="897022"/>
                  </a:lnTo>
                  <a:lnTo>
                    <a:pt x="1243" y="944665"/>
                  </a:lnTo>
                  <a:lnTo>
                    <a:pt x="4931" y="991659"/>
                  </a:lnTo>
                  <a:lnTo>
                    <a:pt x="11003" y="1037944"/>
                  </a:lnTo>
                  <a:lnTo>
                    <a:pt x="19397" y="1083456"/>
                  </a:lnTo>
                  <a:lnTo>
                    <a:pt x="30049" y="1128135"/>
                  </a:lnTo>
                  <a:lnTo>
                    <a:pt x="42899" y="1171918"/>
                  </a:lnTo>
                  <a:lnTo>
                    <a:pt x="57885" y="1214743"/>
                  </a:lnTo>
                  <a:lnTo>
                    <a:pt x="74944" y="1256548"/>
                  </a:lnTo>
                  <a:lnTo>
                    <a:pt x="94014" y="1297271"/>
                  </a:lnTo>
                  <a:lnTo>
                    <a:pt x="115034" y="1336851"/>
                  </a:lnTo>
                  <a:lnTo>
                    <a:pt x="137941" y="1375224"/>
                  </a:lnTo>
                  <a:lnTo>
                    <a:pt x="162674" y="1412330"/>
                  </a:lnTo>
                  <a:lnTo>
                    <a:pt x="189171" y="1448107"/>
                  </a:lnTo>
                  <a:lnTo>
                    <a:pt x="217369" y="1482491"/>
                  </a:lnTo>
                  <a:lnTo>
                    <a:pt x="247207" y="1515422"/>
                  </a:lnTo>
                  <a:lnTo>
                    <a:pt x="278622" y="1546838"/>
                  </a:lnTo>
                  <a:lnTo>
                    <a:pt x="311553" y="1576675"/>
                  </a:lnTo>
                  <a:lnTo>
                    <a:pt x="345937" y="1604873"/>
                  </a:lnTo>
                  <a:lnTo>
                    <a:pt x="381714" y="1631370"/>
                  </a:lnTo>
                  <a:lnTo>
                    <a:pt x="418820" y="1656103"/>
                  </a:lnTo>
                  <a:lnTo>
                    <a:pt x="457194" y="1679010"/>
                  </a:lnTo>
                  <a:lnTo>
                    <a:pt x="496773" y="1700030"/>
                  </a:lnTo>
                  <a:lnTo>
                    <a:pt x="537496" y="1719100"/>
                  </a:lnTo>
                  <a:lnTo>
                    <a:pt x="579302" y="1736159"/>
                  </a:lnTo>
                  <a:lnTo>
                    <a:pt x="622127" y="1751145"/>
                  </a:lnTo>
                  <a:lnTo>
                    <a:pt x="665909" y="1763995"/>
                  </a:lnTo>
                  <a:lnTo>
                    <a:pt x="710588" y="1774648"/>
                  </a:lnTo>
                  <a:lnTo>
                    <a:pt x="756101" y="1783041"/>
                  </a:lnTo>
                  <a:lnTo>
                    <a:pt x="802385" y="1789113"/>
                  </a:lnTo>
                  <a:lnTo>
                    <a:pt x="849380" y="1792801"/>
                  </a:lnTo>
                  <a:lnTo>
                    <a:pt x="897022" y="1794045"/>
                  </a:lnTo>
                  <a:lnTo>
                    <a:pt x="944664" y="1792801"/>
                  </a:lnTo>
                  <a:lnTo>
                    <a:pt x="991659" y="1789113"/>
                  </a:lnTo>
                  <a:lnTo>
                    <a:pt x="1037943" y="1783041"/>
                  </a:lnTo>
                  <a:lnTo>
                    <a:pt x="1083456" y="1774648"/>
                  </a:lnTo>
                  <a:lnTo>
                    <a:pt x="1128134" y="1763995"/>
                  </a:lnTo>
                  <a:lnTo>
                    <a:pt x="1171917" y="1751145"/>
                  </a:lnTo>
                  <a:lnTo>
                    <a:pt x="1214742" y="1736159"/>
                  </a:lnTo>
                  <a:lnTo>
                    <a:pt x="1256547" y="1719100"/>
                  </a:lnTo>
                  <a:lnTo>
                    <a:pt x="1297271" y="1700030"/>
                  </a:lnTo>
                  <a:lnTo>
                    <a:pt x="1336850" y="1679010"/>
                  </a:lnTo>
                  <a:lnTo>
                    <a:pt x="1375224" y="1656103"/>
                  </a:lnTo>
                  <a:lnTo>
                    <a:pt x="1412330" y="1631370"/>
                  </a:lnTo>
                  <a:lnTo>
                    <a:pt x="1448106" y="1604873"/>
                  </a:lnTo>
                  <a:lnTo>
                    <a:pt x="1482491" y="1576675"/>
                  </a:lnTo>
                  <a:lnTo>
                    <a:pt x="1515422" y="1546838"/>
                  </a:lnTo>
                  <a:lnTo>
                    <a:pt x="1546837" y="1515422"/>
                  </a:lnTo>
                  <a:lnTo>
                    <a:pt x="1576675" y="1482491"/>
                  </a:lnTo>
                  <a:lnTo>
                    <a:pt x="1604873" y="1448107"/>
                  </a:lnTo>
                  <a:lnTo>
                    <a:pt x="1631369" y="1412330"/>
                  </a:lnTo>
                  <a:lnTo>
                    <a:pt x="1656102" y="1375224"/>
                  </a:lnTo>
                  <a:lnTo>
                    <a:pt x="1679010" y="1336851"/>
                  </a:lnTo>
                  <a:lnTo>
                    <a:pt x="1700030" y="1297271"/>
                  </a:lnTo>
                  <a:lnTo>
                    <a:pt x="1719100" y="1256548"/>
                  </a:lnTo>
                  <a:lnTo>
                    <a:pt x="1736159" y="1214743"/>
                  </a:lnTo>
                  <a:lnTo>
                    <a:pt x="1751145" y="1171918"/>
                  </a:lnTo>
                  <a:lnTo>
                    <a:pt x="1763995" y="1128135"/>
                  </a:lnTo>
                  <a:lnTo>
                    <a:pt x="1774647" y="1083456"/>
                  </a:lnTo>
                  <a:lnTo>
                    <a:pt x="1783041" y="1037944"/>
                  </a:lnTo>
                  <a:lnTo>
                    <a:pt x="1789113" y="991659"/>
                  </a:lnTo>
                  <a:lnTo>
                    <a:pt x="1792801" y="944665"/>
                  </a:lnTo>
                  <a:lnTo>
                    <a:pt x="1794045" y="897022"/>
                  </a:lnTo>
                  <a:lnTo>
                    <a:pt x="1792801" y="849380"/>
                  </a:lnTo>
                  <a:lnTo>
                    <a:pt x="1789113" y="802385"/>
                  </a:lnTo>
                  <a:lnTo>
                    <a:pt x="1783041" y="756101"/>
                  </a:lnTo>
                  <a:lnTo>
                    <a:pt x="1774647" y="710588"/>
                  </a:lnTo>
                  <a:lnTo>
                    <a:pt x="1763995" y="665910"/>
                  </a:lnTo>
                  <a:lnTo>
                    <a:pt x="1751145" y="622127"/>
                  </a:lnTo>
                  <a:lnTo>
                    <a:pt x="1736159" y="579302"/>
                  </a:lnTo>
                  <a:lnTo>
                    <a:pt x="1719100" y="537497"/>
                  </a:lnTo>
                  <a:lnTo>
                    <a:pt x="1700030" y="496774"/>
                  </a:lnTo>
                  <a:lnTo>
                    <a:pt x="1679010" y="457194"/>
                  </a:lnTo>
                  <a:lnTo>
                    <a:pt x="1656102" y="418820"/>
                  </a:lnTo>
                  <a:lnTo>
                    <a:pt x="1631369" y="381714"/>
                  </a:lnTo>
                  <a:lnTo>
                    <a:pt x="1604873" y="345938"/>
                  </a:lnTo>
                  <a:lnTo>
                    <a:pt x="1576675" y="311553"/>
                  </a:lnTo>
                  <a:lnTo>
                    <a:pt x="1546837" y="278622"/>
                  </a:lnTo>
                  <a:lnTo>
                    <a:pt x="1515422" y="247207"/>
                  </a:lnTo>
                  <a:lnTo>
                    <a:pt x="1482491" y="217369"/>
                  </a:lnTo>
                  <a:lnTo>
                    <a:pt x="1448106" y="189171"/>
                  </a:lnTo>
                  <a:lnTo>
                    <a:pt x="1412330" y="162675"/>
                  </a:lnTo>
                  <a:lnTo>
                    <a:pt x="1375224" y="137942"/>
                  </a:lnTo>
                  <a:lnTo>
                    <a:pt x="1336850" y="115034"/>
                  </a:lnTo>
                  <a:lnTo>
                    <a:pt x="1297271" y="94014"/>
                  </a:lnTo>
                  <a:lnTo>
                    <a:pt x="1256547" y="74944"/>
                  </a:lnTo>
                  <a:lnTo>
                    <a:pt x="1214742" y="57885"/>
                  </a:lnTo>
                  <a:lnTo>
                    <a:pt x="1171917" y="42900"/>
                  </a:lnTo>
                  <a:lnTo>
                    <a:pt x="1128134" y="30049"/>
                  </a:lnTo>
                  <a:lnTo>
                    <a:pt x="1083456" y="19397"/>
                  </a:lnTo>
                  <a:lnTo>
                    <a:pt x="1037943" y="11003"/>
                  </a:lnTo>
                  <a:lnTo>
                    <a:pt x="991659" y="4931"/>
                  </a:lnTo>
                  <a:lnTo>
                    <a:pt x="944664" y="1243"/>
                  </a:lnTo>
                  <a:lnTo>
                    <a:pt x="897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436827" y="2895701"/>
              <a:ext cx="1324586" cy="1324586"/>
            </a:xfrm>
            <a:custGeom>
              <a:avLst/>
              <a:gdLst/>
              <a:ahLst/>
              <a:cxnLst/>
              <a:rect l="l" t="t" r="r" b="b"/>
              <a:pathLst>
                <a:path w="1127125" h="1127125">
                  <a:moveTo>
                    <a:pt x="563311" y="0"/>
                  </a:moveTo>
                  <a:lnTo>
                    <a:pt x="514704" y="2067"/>
                  </a:lnTo>
                  <a:lnTo>
                    <a:pt x="467246" y="8157"/>
                  </a:lnTo>
                  <a:lnTo>
                    <a:pt x="421105" y="18100"/>
                  </a:lnTo>
                  <a:lnTo>
                    <a:pt x="376451" y="31728"/>
                  </a:lnTo>
                  <a:lnTo>
                    <a:pt x="333453" y="48871"/>
                  </a:lnTo>
                  <a:lnTo>
                    <a:pt x="292280" y="69360"/>
                  </a:lnTo>
                  <a:lnTo>
                    <a:pt x="253100" y="93026"/>
                  </a:lnTo>
                  <a:lnTo>
                    <a:pt x="216083" y="119700"/>
                  </a:lnTo>
                  <a:lnTo>
                    <a:pt x="181399" y="149214"/>
                  </a:lnTo>
                  <a:lnTo>
                    <a:pt x="149215" y="181397"/>
                  </a:lnTo>
                  <a:lnTo>
                    <a:pt x="119701" y="216082"/>
                  </a:lnTo>
                  <a:lnTo>
                    <a:pt x="93027" y="253098"/>
                  </a:lnTo>
                  <a:lnTo>
                    <a:pt x="69360" y="292278"/>
                  </a:lnTo>
                  <a:lnTo>
                    <a:pt x="48871" y="333451"/>
                  </a:lnTo>
                  <a:lnTo>
                    <a:pt x="31728" y="376449"/>
                  </a:lnTo>
                  <a:lnTo>
                    <a:pt x="18100" y="421103"/>
                  </a:lnTo>
                  <a:lnTo>
                    <a:pt x="8157" y="467244"/>
                  </a:lnTo>
                  <a:lnTo>
                    <a:pt x="2067" y="514702"/>
                  </a:lnTo>
                  <a:lnTo>
                    <a:pt x="0" y="563309"/>
                  </a:lnTo>
                  <a:lnTo>
                    <a:pt x="2067" y="611916"/>
                  </a:lnTo>
                  <a:lnTo>
                    <a:pt x="8157" y="659374"/>
                  </a:lnTo>
                  <a:lnTo>
                    <a:pt x="18100" y="705514"/>
                  </a:lnTo>
                  <a:lnTo>
                    <a:pt x="31728" y="750168"/>
                  </a:lnTo>
                  <a:lnTo>
                    <a:pt x="48871" y="793166"/>
                  </a:lnTo>
                  <a:lnTo>
                    <a:pt x="69360" y="834339"/>
                  </a:lnTo>
                  <a:lnTo>
                    <a:pt x="93027" y="873518"/>
                  </a:lnTo>
                  <a:lnTo>
                    <a:pt x="119701" y="910534"/>
                  </a:lnTo>
                  <a:lnTo>
                    <a:pt x="149215" y="945219"/>
                  </a:lnTo>
                  <a:lnTo>
                    <a:pt x="181399" y="977402"/>
                  </a:lnTo>
                  <a:lnTo>
                    <a:pt x="216083" y="1006915"/>
                  </a:lnTo>
                  <a:lnTo>
                    <a:pt x="253100" y="1033589"/>
                  </a:lnTo>
                  <a:lnTo>
                    <a:pt x="292280" y="1057255"/>
                  </a:lnTo>
                  <a:lnTo>
                    <a:pt x="333453" y="1077744"/>
                  </a:lnTo>
                  <a:lnTo>
                    <a:pt x="376451" y="1094887"/>
                  </a:lnTo>
                  <a:lnTo>
                    <a:pt x="421105" y="1108515"/>
                  </a:lnTo>
                  <a:lnTo>
                    <a:pt x="467246" y="1118458"/>
                  </a:lnTo>
                  <a:lnTo>
                    <a:pt x="514704" y="1124548"/>
                  </a:lnTo>
                  <a:lnTo>
                    <a:pt x="563311" y="1126615"/>
                  </a:lnTo>
                  <a:lnTo>
                    <a:pt x="611917" y="1124548"/>
                  </a:lnTo>
                  <a:lnTo>
                    <a:pt x="659375" y="1118458"/>
                  </a:lnTo>
                  <a:lnTo>
                    <a:pt x="705516" y="1108515"/>
                  </a:lnTo>
                  <a:lnTo>
                    <a:pt x="750169" y="1094887"/>
                  </a:lnTo>
                  <a:lnTo>
                    <a:pt x="793167" y="1077744"/>
                  </a:lnTo>
                  <a:lnTo>
                    <a:pt x="834341" y="1057255"/>
                  </a:lnTo>
                  <a:lnTo>
                    <a:pt x="873520" y="1033589"/>
                  </a:lnTo>
                  <a:lnTo>
                    <a:pt x="910537" y="1006915"/>
                  </a:lnTo>
                  <a:lnTo>
                    <a:pt x="945221" y="977402"/>
                  </a:lnTo>
                  <a:lnTo>
                    <a:pt x="977405" y="945219"/>
                  </a:lnTo>
                  <a:lnTo>
                    <a:pt x="1006918" y="910534"/>
                  </a:lnTo>
                  <a:lnTo>
                    <a:pt x="1033593" y="873518"/>
                  </a:lnTo>
                  <a:lnTo>
                    <a:pt x="1057259" y="834339"/>
                  </a:lnTo>
                  <a:lnTo>
                    <a:pt x="1077749" y="793166"/>
                  </a:lnTo>
                  <a:lnTo>
                    <a:pt x="1094892" y="750168"/>
                  </a:lnTo>
                  <a:lnTo>
                    <a:pt x="1108519" y="705514"/>
                  </a:lnTo>
                  <a:lnTo>
                    <a:pt x="1118463" y="659374"/>
                  </a:lnTo>
                  <a:lnTo>
                    <a:pt x="1124553" y="611916"/>
                  </a:lnTo>
                  <a:lnTo>
                    <a:pt x="1126620" y="563309"/>
                  </a:lnTo>
                  <a:lnTo>
                    <a:pt x="1124553" y="514702"/>
                  </a:lnTo>
                  <a:lnTo>
                    <a:pt x="1118463" y="467244"/>
                  </a:lnTo>
                  <a:lnTo>
                    <a:pt x="1108519" y="421103"/>
                  </a:lnTo>
                  <a:lnTo>
                    <a:pt x="1094892" y="376449"/>
                  </a:lnTo>
                  <a:lnTo>
                    <a:pt x="1077749" y="333451"/>
                  </a:lnTo>
                  <a:lnTo>
                    <a:pt x="1057259" y="292278"/>
                  </a:lnTo>
                  <a:lnTo>
                    <a:pt x="1033593" y="253098"/>
                  </a:lnTo>
                  <a:lnTo>
                    <a:pt x="1006918" y="216082"/>
                  </a:lnTo>
                  <a:lnTo>
                    <a:pt x="977405" y="181397"/>
                  </a:lnTo>
                  <a:lnTo>
                    <a:pt x="945221" y="149214"/>
                  </a:lnTo>
                  <a:lnTo>
                    <a:pt x="910537" y="119700"/>
                  </a:lnTo>
                  <a:lnTo>
                    <a:pt x="873520" y="93026"/>
                  </a:lnTo>
                  <a:lnTo>
                    <a:pt x="834341" y="69360"/>
                  </a:lnTo>
                  <a:lnTo>
                    <a:pt x="793167" y="48871"/>
                  </a:lnTo>
                  <a:lnTo>
                    <a:pt x="750169" y="31728"/>
                  </a:lnTo>
                  <a:lnTo>
                    <a:pt x="705516" y="18100"/>
                  </a:lnTo>
                  <a:lnTo>
                    <a:pt x="659375" y="8157"/>
                  </a:lnTo>
                  <a:lnTo>
                    <a:pt x="611917" y="2067"/>
                  </a:lnTo>
                  <a:lnTo>
                    <a:pt x="563311" y="0"/>
                  </a:lnTo>
                  <a:close/>
                </a:path>
              </a:pathLst>
            </a:custGeom>
            <a:solidFill>
              <a:srgbClr val="F15B4E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73813" y="3287178"/>
              <a:ext cx="657266" cy="76924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819545" y="3474961"/>
              <a:ext cx="566401" cy="536551"/>
            </a:xfrm>
            <a:custGeom>
              <a:avLst/>
              <a:gdLst/>
              <a:ahLst/>
              <a:cxnLst/>
              <a:rect l="l" t="t" r="r" b="b"/>
              <a:pathLst>
                <a:path w="481964" h="456564">
                  <a:moveTo>
                    <a:pt x="133997" y="305384"/>
                  </a:moveTo>
                  <a:lnTo>
                    <a:pt x="128854" y="267208"/>
                  </a:lnTo>
                  <a:lnTo>
                    <a:pt x="102933" y="221703"/>
                  </a:lnTo>
                  <a:lnTo>
                    <a:pt x="74663" y="203492"/>
                  </a:lnTo>
                  <a:lnTo>
                    <a:pt x="65938" y="211912"/>
                  </a:lnTo>
                  <a:lnTo>
                    <a:pt x="57772" y="203492"/>
                  </a:lnTo>
                  <a:lnTo>
                    <a:pt x="19519" y="234289"/>
                  </a:lnTo>
                  <a:lnTo>
                    <a:pt x="2692" y="275577"/>
                  </a:lnTo>
                  <a:lnTo>
                    <a:pt x="0" y="305384"/>
                  </a:lnTo>
                  <a:lnTo>
                    <a:pt x="635" y="310984"/>
                  </a:lnTo>
                  <a:lnTo>
                    <a:pt x="4940" y="315963"/>
                  </a:lnTo>
                  <a:lnTo>
                    <a:pt x="11620" y="315963"/>
                  </a:lnTo>
                  <a:lnTo>
                    <a:pt x="19989" y="313486"/>
                  </a:lnTo>
                  <a:lnTo>
                    <a:pt x="23672" y="307581"/>
                  </a:lnTo>
                  <a:lnTo>
                    <a:pt x="24612" y="300583"/>
                  </a:lnTo>
                  <a:lnTo>
                    <a:pt x="24752" y="294944"/>
                  </a:lnTo>
                  <a:lnTo>
                    <a:pt x="25476" y="288264"/>
                  </a:lnTo>
                  <a:lnTo>
                    <a:pt x="26682" y="280543"/>
                  </a:lnTo>
                  <a:lnTo>
                    <a:pt x="28308" y="273189"/>
                  </a:lnTo>
                  <a:lnTo>
                    <a:pt x="30353" y="267652"/>
                  </a:lnTo>
                  <a:lnTo>
                    <a:pt x="30492" y="280543"/>
                  </a:lnTo>
                  <a:lnTo>
                    <a:pt x="30378" y="285026"/>
                  </a:lnTo>
                  <a:lnTo>
                    <a:pt x="30276" y="307581"/>
                  </a:lnTo>
                  <a:lnTo>
                    <a:pt x="31254" y="315963"/>
                  </a:lnTo>
                  <a:lnTo>
                    <a:pt x="31381" y="317296"/>
                  </a:lnTo>
                  <a:lnTo>
                    <a:pt x="32410" y="337045"/>
                  </a:lnTo>
                  <a:lnTo>
                    <a:pt x="32524" y="344360"/>
                  </a:lnTo>
                  <a:lnTo>
                    <a:pt x="32283" y="386359"/>
                  </a:lnTo>
                  <a:lnTo>
                    <a:pt x="32181" y="421779"/>
                  </a:lnTo>
                  <a:lnTo>
                    <a:pt x="33185" y="441121"/>
                  </a:lnTo>
                  <a:lnTo>
                    <a:pt x="40119" y="449351"/>
                  </a:lnTo>
                  <a:lnTo>
                    <a:pt x="50190" y="451256"/>
                  </a:lnTo>
                  <a:lnTo>
                    <a:pt x="59448" y="446697"/>
                  </a:lnTo>
                  <a:lnTo>
                    <a:pt x="63906" y="435571"/>
                  </a:lnTo>
                  <a:lnTo>
                    <a:pt x="64122" y="426148"/>
                  </a:lnTo>
                  <a:lnTo>
                    <a:pt x="63881" y="342976"/>
                  </a:lnTo>
                  <a:lnTo>
                    <a:pt x="64020" y="340880"/>
                  </a:lnTo>
                  <a:lnTo>
                    <a:pt x="64033" y="340741"/>
                  </a:lnTo>
                  <a:lnTo>
                    <a:pt x="63385" y="340880"/>
                  </a:lnTo>
                  <a:lnTo>
                    <a:pt x="64071" y="340182"/>
                  </a:lnTo>
                  <a:lnTo>
                    <a:pt x="64033" y="340741"/>
                  </a:lnTo>
                  <a:lnTo>
                    <a:pt x="65239" y="340474"/>
                  </a:lnTo>
                  <a:lnTo>
                    <a:pt x="66217" y="344360"/>
                  </a:lnTo>
                  <a:lnTo>
                    <a:pt x="66433" y="352882"/>
                  </a:lnTo>
                  <a:lnTo>
                    <a:pt x="66281" y="361746"/>
                  </a:lnTo>
                  <a:lnTo>
                    <a:pt x="66141" y="366483"/>
                  </a:lnTo>
                  <a:lnTo>
                    <a:pt x="66154" y="438010"/>
                  </a:lnTo>
                  <a:lnTo>
                    <a:pt x="65824" y="444627"/>
                  </a:lnTo>
                  <a:lnTo>
                    <a:pt x="74015" y="449211"/>
                  </a:lnTo>
                  <a:lnTo>
                    <a:pt x="80467" y="451294"/>
                  </a:lnTo>
                  <a:lnTo>
                    <a:pt x="86550" y="450710"/>
                  </a:lnTo>
                  <a:lnTo>
                    <a:pt x="91732" y="448081"/>
                  </a:lnTo>
                  <a:lnTo>
                    <a:pt x="95440" y="443992"/>
                  </a:lnTo>
                  <a:lnTo>
                    <a:pt x="97485" y="438010"/>
                  </a:lnTo>
                  <a:lnTo>
                    <a:pt x="98132" y="430593"/>
                  </a:lnTo>
                  <a:lnTo>
                    <a:pt x="98044" y="422744"/>
                  </a:lnTo>
                  <a:lnTo>
                    <a:pt x="97840" y="415544"/>
                  </a:lnTo>
                  <a:lnTo>
                    <a:pt x="97726" y="386359"/>
                  </a:lnTo>
                  <a:lnTo>
                    <a:pt x="97726" y="340474"/>
                  </a:lnTo>
                  <a:lnTo>
                    <a:pt x="97726" y="340182"/>
                  </a:lnTo>
                  <a:lnTo>
                    <a:pt x="97739" y="337045"/>
                  </a:lnTo>
                  <a:lnTo>
                    <a:pt x="98069" y="322808"/>
                  </a:lnTo>
                  <a:lnTo>
                    <a:pt x="98463" y="321271"/>
                  </a:lnTo>
                  <a:lnTo>
                    <a:pt x="99555" y="319455"/>
                  </a:lnTo>
                  <a:lnTo>
                    <a:pt x="100152" y="317296"/>
                  </a:lnTo>
                  <a:lnTo>
                    <a:pt x="101104" y="307581"/>
                  </a:lnTo>
                  <a:lnTo>
                    <a:pt x="101193" y="304736"/>
                  </a:lnTo>
                  <a:lnTo>
                    <a:pt x="101384" y="293001"/>
                  </a:lnTo>
                  <a:lnTo>
                    <a:pt x="101269" y="271868"/>
                  </a:lnTo>
                  <a:lnTo>
                    <a:pt x="101231" y="267652"/>
                  </a:lnTo>
                  <a:lnTo>
                    <a:pt x="101180" y="263296"/>
                  </a:lnTo>
                  <a:lnTo>
                    <a:pt x="103835" y="269697"/>
                  </a:lnTo>
                  <a:lnTo>
                    <a:pt x="109080" y="300621"/>
                  </a:lnTo>
                  <a:lnTo>
                    <a:pt x="110109" y="308673"/>
                  </a:lnTo>
                  <a:lnTo>
                    <a:pt x="113741" y="315112"/>
                  </a:lnTo>
                  <a:lnTo>
                    <a:pt x="121805" y="317728"/>
                  </a:lnTo>
                  <a:lnTo>
                    <a:pt x="130695" y="314121"/>
                  </a:lnTo>
                  <a:lnTo>
                    <a:pt x="133997" y="305384"/>
                  </a:lnTo>
                  <a:close/>
                </a:path>
                <a:path w="481964" h="456564">
                  <a:moveTo>
                    <a:pt x="424053" y="124015"/>
                  </a:moveTo>
                  <a:lnTo>
                    <a:pt x="409333" y="74980"/>
                  </a:lnTo>
                  <a:lnTo>
                    <a:pt x="382638" y="38163"/>
                  </a:lnTo>
                  <a:lnTo>
                    <a:pt x="346240" y="10845"/>
                  </a:lnTo>
                  <a:lnTo>
                    <a:pt x="339509" y="7315"/>
                  </a:lnTo>
                  <a:lnTo>
                    <a:pt x="332740" y="3098"/>
                  </a:lnTo>
                  <a:lnTo>
                    <a:pt x="321144" y="0"/>
                  </a:lnTo>
                  <a:lnTo>
                    <a:pt x="319747" y="2565"/>
                  </a:lnTo>
                  <a:lnTo>
                    <a:pt x="307733" y="15227"/>
                  </a:lnTo>
                  <a:lnTo>
                    <a:pt x="306832" y="13855"/>
                  </a:lnTo>
                  <a:lnTo>
                    <a:pt x="294449" y="1778"/>
                  </a:lnTo>
                  <a:lnTo>
                    <a:pt x="292671" y="596"/>
                  </a:lnTo>
                  <a:lnTo>
                    <a:pt x="277088" y="6819"/>
                  </a:lnTo>
                  <a:lnTo>
                    <a:pt x="258787" y="17995"/>
                  </a:lnTo>
                  <a:lnTo>
                    <a:pt x="242138" y="30314"/>
                  </a:lnTo>
                  <a:lnTo>
                    <a:pt x="231521" y="39966"/>
                  </a:lnTo>
                  <a:lnTo>
                    <a:pt x="218414" y="27889"/>
                  </a:lnTo>
                  <a:lnTo>
                    <a:pt x="182435" y="5715"/>
                  </a:lnTo>
                  <a:lnTo>
                    <a:pt x="175882" y="1028"/>
                  </a:lnTo>
                  <a:lnTo>
                    <a:pt x="168884" y="698"/>
                  </a:lnTo>
                  <a:lnTo>
                    <a:pt x="154901" y="15113"/>
                  </a:lnTo>
                  <a:lnTo>
                    <a:pt x="140652" y="635"/>
                  </a:lnTo>
                  <a:lnTo>
                    <a:pt x="103238" y="19291"/>
                  </a:lnTo>
                  <a:lnTo>
                    <a:pt x="73355" y="46012"/>
                  </a:lnTo>
                  <a:lnTo>
                    <a:pt x="52628" y="81381"/>
                  </a:lnTo>
                  <a:lnTo>
                    <a:pt x="42265" y="127482"/>
                  </a:lnTo>
                  <a:lnTo>
                    <a:pt x="45986" y="126263"/>
                  </a:lnTo>
                  <a:lnTo>
                    <a:pt x="48336" y="124866"/>
                  </a:lnTo>
                  <a:lnTo>
                    <a:pt x="52768" y="123799"/>
                  </a:lnTo>
                  <a:lnTo>
                    <a:pt x="59029" y="122796"/>
                  </a:lnTo>
                  <a:lnTo>
                    <a:pt x="65557" y="122656"/>
                  </a:lnTo>
                  <a:lnTo>
                    <a:pt x="72034" y="123418"/>
                  </a:lnTo>
                  <a:lnTo>
                    <a:pt x="78168" y="125107"/>
                  </a:lnTo>
                  <a:lnTo>
                    <a:pt x="82270" y="126644"/>
                  </a:lnTo>
                  <a:lnTo>
                    <a:pt x="84709" y="128473"/>
                  </a:lnTo>
                  <a:lnTo>
                    <a:pt x="88214" y="129908"/>
                  </a:lnTo>
                  <a:lnTo>
                    <a:pt x="94234" y="101752"/>
                  </a:lnTo>
                  <a:lnTo>
                    <a:pt x="93903" y="132486"/>
                  </a:lnTo>
                  <a:lnTo>
                    <a:pt x="95796" y="136309"/>
                  </a:lnTo>
                  <a:lnTo>
                    <a:pt x="101130" y="143395"/>
                  </a:lnTo>
                  <a:lnTo>
                    <a:pt x="105600" y="152488"/>
                  </a:lnTo>
                  <a:lnTo>
                    <a:pt x="107886" y="162496"/>
                  </a:lnTo>
                  <a:lnTo>
                    <a:pt x="107924" y="172745"/>
                  </a:lnTo>
                  <a:lnTo>
                    <a:pt x="105664" y="182587"/>
                  </a:lnTo>
                  <a:lnTo>
                    <a:pt x="101904" y="192913"/>
                  </a:lnTo>
                  <a:lnTo>
                    <a:pt x="97129" y="195300"/>
                  </a:lnTo>
                  <a:lnTo>
                    <a:pt x="97396" y="206502"/>
                  </a:lnTo>
                  <a:lnTo>
                    <a:pt x="126758" y="241490"/>
                  </a:lnTo>
                  <a:lnTo>
                    <a:pt x="139649" y="279603"/>
                  </a:lnTo>
                  <a:lnTo>
                    <a:pt x="141960" y="304761"/>
                  </a:lnTo>
                  <a:lnTo>
                    <a:pt x="140208" y="314909"/>
                  </a:lnTo>
                  <a:lnTo>
                    <a:pt x="136194" y="321424"/>
                  </a:lnTo>
                  <a:lnTo>
                    <a:pt x="130327" y="326097"/>
                  </a:lnTo>
                  <a:lnTo>
                    <a:pt x="123228" y="328637"/>
                  </a:lnTo>
                  <a:lnTo>
                    <a:pt x="115493" y="328739"/>
                  </a:lnTo>
                  <a:lnTo>
                    <a:pt x="111048" y="328053"/>
                  </a:lnTo>
                  <a:lnTo>
                    <a:pt x="109194" y="326009"/>
                  </a:lnTo>
                  <a:lnTo>
                    <a:pt x="105892" y="325259"/>
                  </a:lnTo>
                  <a:lnTo>
                    <a:pt x="105600" y="354507"/>
                  </a:lnTo>
                  <a:lnTo>
                    <a:pt x="105791" y="412991"/>
                  </a:lnTo>
                  <a:lnTo>
                    <a:pt x="105244" y="442696"/>
                  </a:lnTo>
                  <a:lnTo>
                    <a:pt x="106934" y="443712"/>
                  </a:lnTo>
                  <a:lnTo>
                    <a:pt x="107988" y="445122"/>
                  </a:lnTo>
                  <a:lnTo>
                    <a:pt x="109905" y="446265"/>
                  </a:lnTo>
                  <a:lnTo>
                    <a:pt x="121361" y="450215"/>
                  </a:lnTo>
                  <a:lnTo>
                    <a:pt x="132702" y="449160"/>
                  </a:lnTo>
                  <a:lnTo>
                    <a:pt x="142455" y="443763"/>
                  </a:lnTo>
                  <a:lnTo>
                    <a:pt x="149148" y="434644"/>
                  </a:lnTo>
                  <a:lnTo>
                    <a:pt x="151066" y="427761"/>
                  </a:lnTo>
                  <a:lnTo>
                    <a:pt x="151739" y="419989"/>
                  </a:lnTo>
                  <a:lnTo>
                    <a:pt x="151511" y="234657"/>
                  </a:lnTo>
                  <a:lnTo>
                    <a:pt x="155384" y="234657"/>
                  </a:lnTo>
                  <a:lnTo>
                    <a:pt x="155270" y="403631"/>
                  </a:lnTo>
                  <a:lnTo>
                    <a:pt x="155117" y="412432"/>
                  </a:lnTo>
                  <a:lnTo>
                    <a:pt x="155232" y="421055"/>
                  </a:lnTo>
                  <a:lnTo>
                    <a:pt x="155879" y="428028"/>
                  </a:lnTo>
                  <a:lnTo>
                    <a:pt x="160718" y="439166"/>
                  </a:lnTo>
                  <a:lnTo>
                    <a:pt x="169875" y="447319"/>
                  </a:lnTo>
                  <a:lnTo>
                    <a:pt x="181902" y="450634"/>
                  </a:lnTo>
                  <a:lnTo>
                    <a:pt x="195326" y="447255"/>
                  </a:lnTo>
                  <a:lnTo>
                    <a:pt x="205079" y="438696"/>
                  </a:lnTo>
                  <a:lnTo>
                    <a:pt x="209194" y="427367"/>
                  </a:lnTo>
                  <a:lnTo>
                    <a:pt x="209969" y="413346"/>
                  </a:lnTo>
                  <a:lnTo>
                    <a:pt x="209727" y="396684"/>
                  </a:lnTo>
                  <a:lnTo>
                    <a:pt x="209727" y="234657"/>
                  </a:lnTo>
                  <a:lnTo>
                    <a:pt x="209181" y="217195"/>
                  </a:lnTo>
                  <a:lnTo>
                    <a:pt x="209638" y="207606"/>
                  </a:lnTo>
                  <a:lnTo>
                    <a:pt x="211556" y="203085"/>
                  </a:lnTo>
                  <a:lnTo>
                    <a:pt x="215353" y="202349"/>
                  </a:lnTo>
                  <a:lnTo>
                    <a:pt x="216446" y="203034"/>
                  </a:lnTo>
                  <a:lnTo>
                    <a:pt x="224282" y="199593"/>
                  </a:lnTo>
                  <a:lnTo>
                    <a:pt x="227266" y="197294"/>
                  </a:lnTo>
                  <a:lnTo>
                    <a:pt x="229031" y="195313"/>
                  </a:lnTo>
                  <a:lnTo>
                    <a:pt x="230606" y="196075"/>
                  </a:lnTo>
                  <a:lnTo>
                    <a:pt x="231800" y="197231"/>
                  </a:lnTo>
                  <a:lnTo>
                    <a:pt x="233870" y="198132"/>
                  </a:lnTo>
                  <a:lnTo>
                    <a:pt x="219760" y="265163"/>
                  </a:lnTo>
                  <a:lnTo>
                    <a:pt x="216979" y="280060"/>
                  </a:lnTo>
                  <a:lnTo>
                    <a:pt x="213258" y="304063"/>
                  </a:lnTo>
                  <a:lnTo>
                    <a:pt x="213588" y="307047"/>
                  </a:lnTo>
                  <a:lnTo>
                    <a:pt x="253060" y="324345"/>
                  </a:lnTo>
                  <a:lnTo>
                    <a:pt x="253060" y="399046"/>
                  </a:lnTo>
                  <a:lnTo>
                    <a:pt x="263842" y="444881"/>
                  </a:lnTo>
                  <a:lnTo>
                    <a:pt x="276618" y="450011"/>
                  </a:lnTo>
                  <a:lnTo>
                    <a:pt x="290652" y="448284"/>
                  </a:lnTo>
                  <a:lnTo>
                    <a:pt x="302818" y="438061"/>
                  </a:lnTo>
                  <a:lnTo>
                    <a:pt x="306120" y="430809"/>
                  </a:lnTo>
                  <a:lnTo>
                    <a:pt x="307416" y="422770"/>
                  </a:lnTo>
                  <a:lnTo>
                    <a:pt x="307543" y="414083"/>
                  </a:lnTo>
                  <a:lnTo>
                    <a:pt x="307403" y="329514"/>
                  </a:lnTo>
                  <a:lnTo>
                    <a:pt x="311162" y="329552"/>
                  </a:lnTo>
                  <a:lnTo>
                    <a:pt x="311162" y="422046"/>
                  </a:lnTo>
                  <a:lnTo>
                    <a:pt x="317627" y="440905"/>
                  </a:lnTo>
                  <a:lnTo>
                    <a:pt x="332359" y="449630"/>
                  </a:lnTo>
                  <a:lnTo>
                    <a:pt x="349186" y="448170"/>
                  </a:lnTo>
                  <a:lnTo>
                    <a:pt x="361937" y="436499"/>
                  </a:lnTo>
                  <a:lnTo>
                    <a:pt x="364375" y="430110"/>
                  </a:lnTo>
                  <a:lnTo>
                    <a:pt x="365391" y="423684"/>
                  </a:lnTo>
                  <a:lnTo>
                    <a:pt x="365544" y="416801"/>
                  </a:lnTo>
                  <a:lnTo>
                    <a:pt x="365493" y="401510"/>
                  </a:lnTo>
                  <a:lnTo>
                    <a:pt x="365683" y="385203"/>
                  </a:lnTo>
                  <a:lnTo>
                    <a:pt x="365264" y="377964"/>
                  </a:lnTo>
                  <a:lnTo>
                    <a:pt x="351129" y="377926"/>
                  </a:lnTo>
                  <a:lnTo>
                    <a:pt x="359473" y="329869"/>
                  </a:lnTo>
                  <a:lnTo>
                    <a:pt x="349313" y="328422"/>
                  </a:lnTo>
                  <a:lnTo>
                    <a:pt x="341464" y="323265"/>
                  </a:lnTo>
                  <a:lnTo>
                    <a:pt x="336435" y="315137"/>
                  </a:lnTo>
                  <a:lnTo>
                    <a:pt x="334759" y="304774"/>
                  </a:lnTo>
                  <a:lnTo>
                    <a:pt x="337540" y="277583"/>
                  </a:lnTo>
                  <a:lnTo>
                    <a:pt x="357949" y="228587"/>
                  </a:lnTo>
                  <a:lnTo>
                    <a:pt x="382104" y="204609"/>
                  </a:lnTo>
                  <a:lnTo>
                    <a:pt x="382816" y="202590"/>
                  </a:lnTo>
                  <a:lnTo>
                    <a:pt x="374586" y="194094"/>
                  </a:lnTo>
                  <a:lnTo>
                    <a:pt x="369100" y="182460"/>
                  </a:lnTo>
                  <a:lnTo>
                    <a:pt x="366839" y="169227"/>
                  </a:lnTo>
                  <a:lnTo>
                    <a:pt x="368287" y="155917"/>
                  </a:lnTo>
                  <a:lnTo>
                    <a:pt x="370255" y="148653"/>
                  </a:lnTo>
                  <a:lnTo>
                    <a:pt x="371297" y="151625"/>
                  </a:lnTo>
                  <a:lnTo>
                    <a:pt x="369227" y="143383"/>
                  </a:lnTo>
                  <a:lnTo>
                    <a:pt x="368287" y="134150"/>
                  </a:lnTo>
                  <a:lnTo>
                    <a:pt x="368084" y="95377"/>
                  </a:lnTo>
                  <a:lnTo>
                    <a:pt x="369976" y="97751"/>
                  </a:lnTo>
                  <a:lnTo>
                    <a:pt x="374611" y="111823"/>
                  </a:lnTo>
                  <a:lnTo>
                    <a:pt x="376656" y="119418"/>
                  </a:lnTo>
                  <a:lnTo>
                    <a:pt x="378244" y="127215"/>
                  </a:lnTo>
                  <a:lnTo>
                    <a:pt x="379514" y="135572"/>
                  </a:lnTo>
                  <a:lnTo>
                    <a:pt x="381584" y="135140"/>
                  </a:lnTo>
                  <a:lnTo>
                    <a:pt x="410794" y="122567"/>
                  </a:lnTo>
                  <a:lnTo>
                    <a:pt x="417156" y="122974"/>
                  </a:lnTo>
                  <a:lnTo>
                    <a:pt x="424053" y="124015"/>
                  </a:lnTo>
                  <a:close/>
                </a:path>
                <a:path w="481964" h="456564">
                  <a:moveTo>
                    <a:pt x="481799" y="308305"/>
                  </a:moveTo>
                  <a:lnTo>
                    <a:pt x="480669" y="289039"/>
                  </a:lnTo>
                  <a:lnTo>
                    <a:pt x="477291" y="271373"/>
                  </a:lnTo>
                  <a:lnTo>
                    <a:pt x="475234" y="265417"/>
                  </a:lnTo>
                  <a:lnTo>
                    <a:pt x="471728" y="255257"/>
                  </a:lnTo>
                  <a:lnTo>
                    <a:pt x="445592" y="218655"/>
                  </a:lnTo>
                  <a:lnTo>
                    <a:pt x="421093" y="204711"/>
                  </a:lnTo>
                  <a:lnTo>
                    <a:pt x="412800" y="213385"/>
                  </a:lnTo>
                  <a:lnTo>
                    <a:pt x="410222" y="211416"/>
                  </a:lnTo>
                  <a:lnTo>
                    <a:pt x="406768" y="206921"/>
                  </a:lnTo>
                  <a:lnTo>
                    <a:pt x="404025" y="204609"/>
                  </a:lnTo>
                  <a:lnTo>
                    <a:pt x="397103" y="206756"/>
                  </a:lnTo>
                  <a:lnTo>
                    <a:pt x="366522" y="234111"/>
                  </a:lnTo>
                  <a:lnTo>
                    <a:pt x="348361" y="277037"/>
                  </a:lnTo>
                  <a:lnTo>
                    <a:pt x="345694" y="299466"/>
                  </a:lnTo>
                  <a:lnTo>
                    <a:pt x="345694" y="307136"/>
                  </a:lnTo>
                  <a:lnTo>
                    <a:pt x="349173" y="315328"/>
                  </a:lnTo>
                  <a:lnTo>
                    <a:pt x="357035" y="318655"/>
                  </a:lnTo>
                  <a:lnTo>
                    <a:pt x="365366" y="316636"/>
                  </a:lnTo>
                  <a:lnTo>
                    <a:pt x="370281" y="308775"/>
                  </a:lnTo>
                  <a:lnTo>
                    <a:pt x="370916" y="301371"/>
                  </a:lnTo>
                  <a:lnTo>
                    <a:pt x="371640" y="290703"/>
                  </a:lnTo>
                  <a:lnTo>
                    <a:pt x="373291" y="279298"/>
                  </a:lnTo>
                  <a:lnTo>
                    <a:pt x="376669" y="269671"/>
                  </a:lnTo>
                  <a:lnTo>
                    <a:pt x="376783" y="290741"/>
                  </a:lnTo>
                  <a:lnTo>
                    <a:pt x="376301" y="296481"/>
                  </a:lnTo>
                  <a:lnTo>
                    <a:pt x="373570" y="311924"/>
                  </a:lnTo>
                  <a:lnTo>
                    <a:pt x="369570" y="333641"/>
                  </a:lnTo>
                  <a:lnTo>
                    <a:pt x="365848" y="354368"/>
                  </a:lnTo>
                  <a:lnTo>
                    <a:pt x="363956" y="366826"/>
                  </a:lnTo>
                  <a:lnTo>
                    <a:pt x="378383" y="366991"/>
                  </a:lnTo>
                  <a:lnTo>
                    <a:pt x="378447" y="436321"/>
                  </a:lnTo>
                  <a:lnTo>
                    <a:pt x="377444" y="444487"/>
                  </a:lnTo>
                  <a:lnTo>
                    <a:pt x="381850" y="450075"/>
                  </a:lnTo>
                  <a:lnTo>
                    <a:pt x="389051" y="455282"/>
                  </a:lnTo>
                  <a:lnTo>
                    <a:pt x="397471" y="455930"/>
                  </a:lnTo>
                  <a:lnTo>
                    <a:pt x="405104" y="452247"/>
                  </a:lnTo>
                  <a:lnTo>
                    <a:pt x="409956" y="444436"/>
                  </a:lnTo>
                  <a:lnTo>
                    <a:pt x="410527" y="433222"/>
                  </a:lnTo>
                  <a:lnTo>
                    <a:pt x="410705" y="411480"/>
                  </a:lnTo>
                  <a:lnTo>
                    <a:pt x="410603" y="383679"/>
                  </a:lnTo>
                  <a:lnTo>
                    <a:pt x="410489" y="371919"/>
                  </a:lnTo>
                  <a:lnTo>
                    <a:pt x="410400" y="366115"/>
                  </a:lnTo>
                  <a:lnTo>
                    <a:pt x="410413" y="366890"/>
                  </a:lnTo>
                  <a:lnTo>
                    <a:pt x="412940" y="366890"/>
                  </a:lnTo>
                  <a:lnTo>
                    <a:pt x="412940" y="366115"/>
                  </a:lnTo>
                  <a:lnTo>
                    <a:pt x="413169" y="366890"/>
                  </a:lnTo>
                  <a:lnTo>
                    <a:pt x="412940" y="366890"/>
                  </a:lnTo>
                  <a:lnTo>
                    <a:pt x="412762" y="383679"/>
                  </a:lnTo>
                  <a:lnTo>
                    <a:pt x="412648" y="411480"/>
                  </a:lnTo>
                  <a:lnTo>
                    <a:pt x="412864" y="433222"/>
                  </a:lnTo>
                  <a:lnTo>
                    <a:pt x="413600" y="444830"/>
                  </a:lnTo>
                  <a:lnTo>
                    <a:pt x="419823" y="453517"/>
                  </a:lnTo>
                  <a:lnTo>
                    <a:pt x="429247" y="456158"/>
                  </a:lnTo>
                  <a:lnTo>
                    <a:pt x="438543" y="453097"/>
                  </a:lnTo>
                  <a:lnTo>
                    <a:pt x="444296" y="444830"/>
                  </a:lnTo>
                  <a:lnTo>
                    <a:pt x="444411" y="444436"/>
                  </a:lnTo>
                  <a:lnTo>
                    <a:pt x="445122" y="433108"/>
                  </a:lnTo>
                  <a:lnTo>
                    <a:pt x="445173" y="408012"/>
                  </a:lnTo>
                  <a:lnTo>
                    <a:pt x="444931" y="383679"/>
                  </a:lnTo>
                  <a:lnTo>
                    <a:pt x="445274" y="366864"/>
                  </a:lnTo>
                  <a:lnTo>
                    <a:pt x="461175" y="366890"/>
                  </a:lnTo>
                  <a:lnTo>
                    <a:pt x="461035" y="366102"/>
                  </a:lnTo>
                  <a:lnTo>
                    <a:pt x="458025" y="349224"/>
                  </a:lnTo>
                  <a:lnTo>
                    <a:pt x="453796" y="326771"/>
                  </a:lnTo>
                  <a:lnTo>
                    <a:pt x="450075" y="304571"/>
                  </a:lnTo>
                  <a:lnTo>
                    <a:pt x="448500" y="287680"/>
                  </a:lnTo>
                  <a:lnTo>
                    <a:pt x="448475" y="269671"/>
                  </a:lnTo>
                  <a:lnTo>
                    <a:pt x="448462" y="265417"/>
                  </a:lnTo>
                  <a:lnTo>
                    <a:pt x="452272" y="274637"/>
                  </a:lnTo>
                  <a:lnTo>
                    <a:pt x="454774" y="285572"/>
                  </a:lnTo>
                  <a:lnTo>
                    <a:pt x="456222" y="296849"/>
                  </a:lnTo>
                  <a:lnTo>
                    <a:pt x="456895" y="307136"/>
                  </a:lnTo>
                  <a:lnTo>
                    <a:pt x="461124" y="317627"/>
                  </a:lnTo>
                  <a:lnTo>
                    <a:pt x="469646" y="320573"/>
                  </a:lnTo>
                  <a:lnTo>
                    <a:pt x="478015" y="317106"/>
                  </a:lnTo>
                  <a:lnTo>
                    <a:pt x="481799" y="3083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13406" y="3332506"/>
              <a:ext cx="137844" cy="1391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32043" y="3332506"/>
              <a:ext cx="138676" cy="1390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856827" y="3630524"/>
              <a:ext cx="488045" cy="82833"/>
            </a:xfrm>
            <a:custGeom>
              <a:avLst/>
              <a:gdLst/>
              <a:ahLst/>
              <a:cxnLst/>
              <a:rect l="l" t="t" r="r" b="b"/>
              <a:pathLst>
                <a:path w="415289" h="70485">
                  <a:moveTo>
                    <a:pt x="68300" y="29819"/>
                  </a:moveTo>
                  <a:lnTo>
                    <a:pt x="64300" y="17767"/>
                  </a:lnTo>
                  <a:lnTo>
                    <a:pt x="55968" y="7734"/>
                  </a:lnTo>
                  <a:lnTo>
                    <a:pt x="44284" y="1346"/>
                  </a:lnTo>
                  <a:lnTo>
                    <a:pt x="30187" y="228"/>
                  </a:lnTo>
                  <a:lnTo>
                    <a:pt x="5638" y="14312"/>
                  </a:lnTo>
                  <a:lnTo>
                    <a:pt x="0" y="38735"/>
                  </a:lnTo>
                  <a:lnTo>
                    <a:pt x="11480" y="61048"/>
                  </a:lnTo>
                  <a:lnTo>
                    <a:pt x="38252" y="68795"/>
                  </a:lnTo>
                  <a:lnTo>
                    <a:pt x="50660" y="64808"/>
                  </a:lnTo>
                  <a:lnTo>
                    <a:pt x="60769" y="56362"/>
                  </a:lnTo>
                  <a:lnTo>
                    <a:pt x="67132" y="44386"/>
                  </a:lnTo>
                  <a:lnTo>
                    <a:pt x="68300" y="29819"/>
                  </a:lnTo>
                  <a:close/>
                </a:path>
                <a:path w="415289" h="70485">
                  <a:moveTo>
                    <a:pt x="414782" y="25603"/>
                  </a:moveTo>
                  <a:lnTo>
                    <a:pt x="385902" y="114"/>
                  </a:lnTo>
                  <a:lnTo>
                    <a:pt x="377964" y="0"/>
                  </a:lnTo>
                  <a:lnTo>
                    <a:pt x="352501" y="13804"/>
                  </a:lnTo>
                  <a:lnTo>
                    <a:pt x="346075" y="38354"/>
                  </a:lnTo>
                  <a:lnTo>
                    <a:pt x="357124" y="61201"/>
                  </a:lnTo>
                  <a:lnTo>
                    <a:pt x="384098" y="69926"/>
                  </a:lnTo>
                  <a:lnTo>
                    <a:pt x="403567" y="61963"/>
                  </a:lnTo>
                  <a:lnTo>
                    <a:pt x="414197" y="45275"/>
                  </a:lnTo>
                  <a:lnTo>
                    <a:pt x="414782" y="256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67385" y="1475387"/>
              <a:ext cx="415282" cy="35910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51009" y="1441786"/>
              <a:ext cx="415279" cy="35910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75309" y="2643911"/>
              <a:ext cx="345348" cy="43355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885308" y="2607887"/>
              <a:ext cx="345512" cy="433569"/>
            </a:xfrm>
            <a:custGeom>
              <a:avLst/>
              <a:gdLst/>
              <a:ahLst/>
              <a:cxnLst/>
              <a:rect l="l" t="t" r="r" b="b"/>
              <a:pathLst>
                <a:path w="294004" h="368935">
                  <a:moveTo>
                    <a:pt x="0" y="0"/>
                  </a:moveTo>
                  <a:lnTo>
                    <a:pt x="145417" y="368934"/>
                  </a:lnTo>
                  <a:lnTo>
                    <a:pt x="280057" y="173981"/>
                  </a:lnTo>
                  <a:lnTo>
                    <a:pt x="293865" y="136716"/>
                  </a:lnTo>
                  <a:lnTo>
                    <a:pt x="288639" y="99355"/>
                  </a:lnTo>
                  <a:lnTo>
                    <a:pt x="266969" y="68476"/>
                  </a:lnTo>
                  <a:lnTo>
                    <a:pt x="231451" y="506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CD1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01859" y="5304106"/>
              <a:ext cx="412334" cy="36081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100603" y="5277240"/>
              <a:ext cx="412674" cy="361183"/>
            </a:xfrm>
            <a:custGeom>
              <a:avLst/>
              <a:gdLst/>
              <a:ahLst/>
              <a:cxnLst/>
              <a:rect l="l" t="t" r="r" b="b"/>
              <a:pathLst>
                <a:path w="351154" h="307339">
                  <a:moveTo>
                    <a:pt x="0" y="0"/>
                  </a:moveTo>
                  <a:lnTo>
                    <a:pt x="25105" y="235595"/>
                  </a:lnTo>
                  <a:lnTo>
                    <a:pt x="38944" y="272847"/>
                  </a:lnTo>
                  <a:lnTo>
                    <a:pt x="67274" y="297756"/>
                  </a:lnTo>
                  <a:lnTo>
                    <a:pt x="103840" y="307028"/>
                  </a:lnTo>
                  <a:lnTo>
                    <a:pt x="142387" y="297367"/>
                  </a:lnTo>
                  <a:lnTo>
                    <a:pt x="350866" y="184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3369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76081" y="1483396"/>
              <a:ext cx="416723" cy="35822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088651" y="1453472"/>
              <a:ext cx="417151" cy="358944"/>
            </a:xfrm>
            <a:custGeom>
              <a:avLst/>
              <a:gdLst/>
              <a:ahLst/>
              <a:cxnLst/>
              <a:rect l="l" t="t" r="r" b="b"/>
              <a:pathLst>
                <a:path w="354964" h="305434">
                  <a:moveTo>
                    <a:pt x="110145" y="0"/>
                  </a:moveTo>
                  <a:lnTo>
                    <a:pt x="73395" y="8516"/>
                  </a:lnTo>
                  <a:lnTo>
                    <a:pt x="44558" y="32835"/>
                  </a:lnTo>
                  <a:lnTo>
                    <a:pt x="29955" y="69793"/>
                  </a:lnTo>
                  <a:lnTo>
                    <a:pt x="0" y="304819"/>
                  </a:lnTo>
                  <a:lnTo>
                    <a:pt x="354599" y="127292"/>
                  </a:lnTo>
                  <a:lnTo>
                    <a:pt x="148485" y="10451"/>
                  </a:lnTo>
                  <a:lnTo>
                    <a:pt x="110145" y="0"/>
                  </a:lnTo>
                  <a:close/>
                </a:path>
              </a:pathLst>
            </a:custGeom>
            <a:solidFill>
              <a:srgbClr val="F15B4E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72226" y="2625064"/>
              <a:ext cx="360620" cy="41267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964959" y="2593430"/>
              <a:ext cx="361183" cy="412674"/>
            </a:xfrm>
            <a:custGeom>
              <a:avLst/>
              <a:gdLst/>
              <a:ahLst/>
              <a:cxnLst/>
              <a:rect l="l" t="t" r="r" b="b"/>
              <a:pathLst>
                <a:path w="307339" h="351155">
                  <a:moveTo>
                    <a:pt x="306864" y="0"/>
                  </a:moveTo>
                  <a:lnTo>
                    <a:pt x="71308" y="25473"/>
                  </a:lnTo>
                  <a:lnTo>
                    <a:pt x="34079" y="39372"/>
                  </a:lnTo>
                  <a:lnTo>
                    <a:pt x="9214" y="67741"/>
                  </a:lnTo>
                  <a:lnTo>
                    <a:pt x="0" y="104322"/>
                  </a:lnTo>
                  <a:lnTo>
                    <a:pt x="9720" y="142854"/>
                  </a:lnTo>
                  <a:lnTo>
                    <a:pt x="122616" y="351155"/>
                  </a:lnTo>
                  <a:lnTo>
                    <a:pt x="306864" y="0"/>
                  </a:lnTo>
                  <a:close/>
                </a:path>
              </a:pathLst>
            </a:custGeom>
            <a:solidFill>
              <a:srgbClr val="CC3D7D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80459" y="5312112"/>
              <a:ext cx="428170" cy="35007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683856" y="5285436"/>
              <a:ext cx="428345" cy="350736"/>
            </a:xfrm>
            <a:custGeom>
              <a:avLst/>
              <a:gdLst/>
              <a:ahLst/>
              <a:cxnLst/>
              <a:rect l="l" t="t" r="r" b="b"/>
              <a:pathLst>
                <a:path w="364489" h="298450">
                  <a:moveTo>
                    <a:pt x="364341" y="0"/>
                  </a:moveTo>
                  <a:lnTo>
                    <a:pt x="0" y="156560"/>
                  </a:lnTo>
                  <a:lnTo>
                    <a:pt x="198954" y="285214"/>
                  </a:lnTo>
                  <a:lnTo>
                    <a:pt x="236620" y="297881"/>
                  </a:lnTo>
                  <a:lnTo>
                    <a:pt x="273802" y="291520"/>
                  </a:lnTo>
                  <a:lnTo>
                    <a:pt x="304008" y="268922"/>
                  </a:lnTo>
                  <a:lnTo>
                    <a:pt x="320742" y="232877"/>
                  </a:lnTo>
                  <a:lnTo>
                    <a:pt x="364341" y="0"/>
                  </a:lnTo>
                  <a:close/>
                </a:path>
              </a:pathLst>
            </a:custGeom>
            <a:solidFill>
              <a:srgbClr val="275286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77568" y="4113710"/>
              <a:ext cx="351338" cy="42658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66713" y="4089109"/>
              <a:ext cx="351482" cy="426853"/>
            </a:xfrm>
            <a:custGeom>
              <a:avLst/>
              <a:gdLst/>
              <a:ahLst/>
              <a:cxnLst/>
              <a:rect l="l" t="t" r="r" b="b"/>
              <a:pathLst>
                <a:path w="299085" h="363220">
                  <a:moveTo>
                    <a:pt x="139296" y="0"/>
                  </a:moveTo>
                  <a:lnTo>
                    <a:pt x="12346" y="200045"/>
                  </a:lnTo>
                  <a:lnTo>
                    <a:pt x="0" y="237816"/>
                  </a:lnTo>
                  <a:lnTo>
                    <a:pt x="6677" y="274942"/>
                  </a:lnTo>
                  <a:lnTo>
                    <a:pt x="29533" y="304953"/>
                  </a:lnTo>
                  <a:lnTo>
                    <a:pt x="65720" y="321379"/>
                  </a:lnTo>
                  <a:lnTo>
                    <a:pt x="298959" y="362991"/>
                  </a:lnTo>
                  <a:lnTo>
                    <a:pt x="139296" y="0"/>
                  </a:lnTo>
                  <a:close/>
                </a:path>
              </a:pathLst>
            </a:custGeom>
            <a:solidFill>
              <a:srgbClr val="813584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83394" y="4092378"/>
              <a:ext cx="346524" cy="43228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893409" y="4067423"/>
              <a:ext cx="347004" cy="432823"/>
            </a:xfrm>
            <a:custGeom>
              <a:avLst/>
              <a:gdLst/>
              <a:ahLst/>
              <a:cxnLst/>
              <a:rect l="l" t="t" r="r" b="b"/>
              <a:pathLst>
                <a:path w="295275" h="368300">
                  <a:moveTo>
                    <a:pt x="148140" y="0"/>
                  </a:moveTo>
                  <a:lnTo>
                    <a:pt x="0" y="367844"/>
                  </a:lnTo>
                  <a:lnTo>
                    <a:pt x="231821" y="318898"/>
                  </a:lnTo>
                  <a:lnTo>
                    <a:pt x="267470" y="301341"/>
                  </a:lnTo>
                  <a:lnTo>
                    <a:pt x="289366" y="270625"/>
                  </a:lnTo>
                  <a:lnTo>
                    <a:pt x="294868" y="233305"/>
                  </a:lnTo>
                  <a:lnTo>
                    <a:pt x="281336" y="195940"/>
                  </a:lnTo>
                  <a:lnTo>
                    <a:pt x="148140" y="0"/>
                  </a:lnTo>
                  <a:close/>
                </a:path>
              </a:pathLst>
            </a:custGeom>
            <a:solidFill>
              <a:srgbClr val="009CD8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25502" y="4099191"/>
              <a:ext cx="3726814" cy="165373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51399" y="2515303"/>
              <a:ext cx="1292402" cy="216546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25502" y="1443142"/>
              <a:ext cx="3726814" cy="165374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34021" y="2515303"/>
              <a:ext cx="1292397" cy="216546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085687" y="1443144"/>
              <a:ext cx="6447" cy="115726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949777" y="2512510"/>
              <a:ext cx="1004173" cy="58716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49777" y="4096402"/>
              <a:ext cx="1004173" cy="58715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85687" y="4595666"/>
              <a:ext cx="6447" cy="115726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223886" y="4096402"/>
              <a:ext cx="1004152" cy="58715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23886" y="2512510"/>
              <a:ext cx="1004152" cy="58716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453170" y="2960510"/>
              <a:ext cx="2790631" cy="279065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857436" y="4517101"/>
              <a:ext cx="1054253" cy="95118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009651" y="2364830"/>
              <a:ext cx="951266" cy="105426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52309" y="1459687"/>
              <a:ext cx="3390712" cy="339073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962222" y="1469595"/>
              <a:ext cx="1778449" cy="177845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102044" y="1402916"/>
              <a:ext cx="2141746" cy="4309560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572532" y="4270153"/>
              <a:ext cx="1523088" cy="1442493"/>
            </a:xfrm>
            <a:custGeom>
              <a:avLst/>
              <a:gdLst/>
              <a:ahLst/>
              <a:cxnLst/>
              <a:rect l="l" t="t" r="r" b="b"/>
              <a:pathLst>
                <a:path w="1296035" h="1227454">
                  <a:moveTo>
                    <a:pt x="696391" y="0"/>
                  </a:moveTo>
                  <a:lnTo>
                    <a:pt x="0" y="696387"/>
                  </a:lnTo>
                  <a:lnTo>
                    <a:pt x="34713" y="729893"/>
                  </a:lnTo>
                  <a:lnTo>
                    <a:pt x="70296" y="762484"/>
                  </a:lnTo>
                  <a:lnTo>
                    <a:pt x="106730" y="794142"/>
                  </a:lnTo>
                  <a:lnTo>
                    <a:pt x="143994" y="824847"/>
                  </a:lnTo>
                  <a:lnTo>
                    <a:pt x="182071" y="854582"/>
                  </a:lnTo>
                  <a:lnTo>
                    <a:pt x="220941" y="883326"/>
                  </a:lnTo>
                  <a:lnTo>
                    <a:pt x="260586" y="911062"/>
                  </a:lnTo>
                  <a:lnTo>
                    <a:pt x="300986" y="937768"/>
                  </a:lnTo>
                  <a:lnTo>
                    <a:pt x="342123" y="963428"/>
                  </a:lnTo>
                  <a:lnTo>
                    <a:pt x="383977" y="988021"/>
                  </a:lnTo>
                  <a:lnTo>
                    <a:pt x="426530" y="1011530"/>
                  </a:lnTo>
                  <a:lnTo>
                    <a:pt x="469762" y="1033933"/>
                  </a:lnTo>
                  <a:lnTo>
                    <a:pt x="513655" y="1055214"/>
                  </a:lnTo>
                  <a:lnTo>
                    <a:pt x="558190" y="1075352"/>
                  </a:lnTo>
                  <a:lnTo>
                    <a:pt x="603348" y="1094328"/>
                  </a:lnTo>
                  <a:lnTo>
                    <a:pt x="649109" y="1112125"/>
                  </a:lnTo>
                  <a:lnTo>
                    <a:pt x="695455" y="1128721"/>
                  </a:lnTo>
                  <a:lnTo>
                    <a:pt x="742367" y="1144100"/>
                  </a:lnTo>
                  <a:lnTo>
                    <a:pt x="789826" y="1158241"/>
                  </a:lnTo>
                  <a:lnTo>
                    <a:pt x="837813" y="1171125"/>
                  </a:lnTo>
                  <a:lnTo>
                    <a:pt x="886309" y="1182734"/>
                  </a:lnTo>
                  <a:lnTo>
                    <a:pt x="935295" y="1193048"/>
                  </a:lnTo>
                  <a:lnTo>
                    <a:pt x="984752" y="1202049"/>
                  </a:lnTo>
                  <a:lnTo>
                    <a:pt x="1034661" y="1209718"/>
                  </a:lnTo>
                  <a:lnTo>
                    <a:pt x="1085004" y="1216034"/>
                  </a:lnTo>
                  <a:lnTo>
                    <a:pt x="1135760" y="1220980"/>
                  </a:lnTo>
                  <a:lnTo>
                    <a:pt x="1186912" y="1224537"/>
                  </a:lnTo>
                  <a:lnTo>
                    <a:pt x="1238440" y="1226685"/>
                  </a:lnTo>
                  <a:lnTo>
                    <a:pt x="1296014" y="1227358"/>
                  </a:lnTo>
                  <a:lnTo>
                    <a:pt x="1296014" y="242618"/>
                  </a:lnTo>
                  <a:lnTo>
                    <a:pt x="1290326" y="242669"/>
                  </a:lnTo>
                  <a:lnTo>
                    <a:pt x="1237350" y="241041"/>
                  </a:lnTo>
                  <a:lnTo>
                    <a:pt x="1185240" y="236222"/>
                  </a:lnTo>
                  <a:lnTo>
                    <a:pt x="1134092" y="228307"/>
                  </a:lnTo>
                  <a:lnTo>
                    <a:pt x="1084000" y="217393"/>
                  </a:lnTo>
                  <a:lnTo>
                    <a:pt x="1035059" y="203575"/>
                  </a:lnTo>
                  <a:lnTo>
                    <a:pt x="987366" y="186949"/>
                  </a:lnTo>
                  <a:lnTo>
                    <a:pt x="941013" y="167611"/>
                  </a:lnTo>
                  <a:lnTo>
                    <a:pt x="896098" y="145657"/>
                  </a:lnTo>
                  <a:lnTo>
                    <a:pt x="852713" y="121182"/>
                  </a:lnTo>
                  <a:lnTo>
                    <a:pt x="810955" y="94284"/>
                  </a:lnTo>
                  <a:lnTo>
                    <a:pt x="770919" y="65056"/>
                  </a:lnTo>
                  <a:lnTo>
                    <a:pt x="732699" y="33596"/>
                  </a:lnTo>
                  <a:lnTo>
                    <a:pt x="696391" y="0"/>
                  </a:lnTo>
                  <a:close/>
                </a:path>
              </a:pathLst>
            </a:custGeom>
            <a:solidFill>
              <a:srgbClr val="233369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46" name="object 4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934032" y="2031388"/>
              <a:ext cx="1452306" cy="3052617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572537" y="1402806"/>
              <a:ext cx="1523088" cy="1442493"/>
            </a:xfrm>
            <a:custGeom>
              <a:avLst/>
              <a:gdLst/>
              <a:ahLst/>
              <a:cxnLst/>
              <a:rect l="l" t="t" r="r" b="b"/>
              <a:pathLst>
                <a:path w="1296035" h="1227455">
                  <a:moveTo>
                    <a:pt x="1296007" y="46"/>
                  </a:moveTo>
                  <a:lnTo>
                    <a:pt x="1238437" y="720"/>
                  </a:lnTo>
                  <a:lnTo>
                    <a:pt x="1186908" y="2867"/>
                  </a:lnTo>
                  <a:lnTo>
                    <a:pt x="1135757" y="6424"/>
                  </a:lnTo>
                  <a:lnTo>
                    <a:pt x="1085000" y="11370"/>
                  </a:lnTo>
                  <a:lnTo>
                    <a:pt x="1034658" y="17687"/>
                  </a:lnTo>
                  <a:lnTo>
                    <a:pt x="984749" y="25355"/>
                  </a:lnTo>
                  <a:lnTo>
                    <a:pt x="935292" y="34355"/>
                  </a:lnTo>
                  <a:lnTo>
                    <a:pt x="886306" y="44670"/>
                  </a:lnTo>
                  <a:lnTo>
                    <a:pt x="837811" y="56278"/>
                  </a:lnTo>
                  <a:lnTo>
                    <a:pt x="789824" y="69163"/>
                  </a:lnTo>
                  <a:lnTo>
                    <a:pt x="742365" y="83304"/>
                  </a:lnTo>
                  <a:lnTo>
                    <a:pt x="695454" y="98682"/>
                  </a:lnTo>
                  <a:lnTo>
                    <a:pt x="649108" y="115278"/>
                  </a:lnTo>
                  <a:lnTo>
                    <a:pt x="603347" y="133074"/>
                  </a:lnTo>
                  <a:lnTo>
                    <a:pt x="558189" y="152051"/>
                  </a:lnTo>
                  <a:lnTo>
                    <a:pt x="513655" y="172189"/>
                  </a:lnTo>
                  <a:lnTo>
                    <a:pt x="469762" y="193469"/>
                  </a:lnTo>
                  <a:lnTo>
                    <a:pt x="426530" y="215873"/>
                  </a:lnTo>
                  <a:lnTo>
                    <a:pt x="383977" y="239381"/>
                  </a:lnTo>
                  <a:lnTo>
                    <a:pt x="342123" y="263974"/>
                  </a:lnTo>
                  <a:lnTo>
                    <a:pt x="300987" y="289633"/>
                  </a:lnTo>
                  <a:lnTo>
                    <a:pt x="260587" y="316340"/>
                  </a:lnTo>
                  <a:lnTo>
                    <a:pt x="220942" y="344075"/>
                  </a:lnTo>
                  <a:lnTo>
                    <a:pt x="182072" y="372820"/>
                  </a:lnTo>
                  <a:lnTo>
                    <a:pt x="143995" y="402554"/>
                  </a:lnTo>
                  <a:lnTo>
                    <a:pt x="106730" y="433260"/>
                  </a:lnTo>
                  <a:lnTo>
                    <a:pt x="70297" y="464918"/>
                  </a:lnTo>
                  <a:lnTo>
                    <a:pt x="34714" y="497509"/>
                  </a:lnTo>
                  <a:lnTo>
                    <a:pt x="0" y="531014"/>
                  </a:lnTo>
                  <a:lnTo>
                    <a:pt x="696387" y="1227405"/>
                  </a:lnTo>
                  <a:lnTo>
                    <a:pt x="732696" y="1193809"/>
                  </a:lnTo>
                  <a:lnTo>
                    <a:pt x="770915" y="1162350"/>
                  </a:lnTo>
                  <a:lnTo>
                    <a:pt x="810952" y="1133123"/>
                  </a:lnTo>
                  <a:lnTo>
                    <a:pt x="852709" y="1106225"/>
                  </a:lnTo>
                  <a:lnTo>
                    <a:pt x="896094" y="1081751"/>
                  </a:lnTo>
                  <a:lnTo>
                    <a:pt x="941010" y="1059797"/>
                  </a:lnTo>
                  <a:lnTo>
                    <a:pt x="987362" y="1040459"/>
                  </a:lnTo>
                  <a:lnTo>
                    <a:pt x="1035056" y="1023833"/>
                  </a:lnTo>
                  <a:lnTo>
                    <a:pt x="1083996" y="1010015"/>
                  </a:lnTo>
                  <a:lnTo>
                    <a:pt x="1134088" y="999101"/>
                  </a:lnTo>
                  <a:lnTo>
                    <a:pt x="1185236" y="991186"/>
                  </a:lnTo>
                  <a:lnTo>
                    <a:pt x="1237346" y="986367"/>
                  </a:lnTo>
                  <a:lnTo>
                    <a:pt x="1296007" y="984787"/>
                  </a:lnTo>
                  <a:lnTo>
                    <a:pt x="1296007" y="46"/>
                  </a:lnTo>
                  <a:close/>
                </a:path>
              </a:pathLst>
            </a:custGeom>
            <a:solidFill>
              <a:srgbClr val="F15B4E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6085686" y="1402815"/>
              <a:ext cx="6716" cy="4310316"/>
            </a:xfrm>
            <a:custGeom>
              <a:avLst/>
              <a:gdLst/>
              <a:ahLst/>
              <a:cxnLst/>
              <a:rect l="l" t="t" r="r" b="b"/>
              <a:pathLst>
                <a:path w="5714" h="3667760">
                  <a:moveTo>
                    <a:pt x="5486" y="2682557"/>
                  </a:moveTo>
                  <a:lnTo>
                    <a:pt x="0" y="2682557"/>
                  </a:lnTo>
                  <a:lnTo>
                    <a:pt x="0" y="3667302"/>
                  </a:lnTo>
                  <a:lnTo>
                    <a:pt x="5486" y="3667302"/>
                  </a:lnTo>
                  <a:lnTo>
                    <a:pt x="5486" y="2682557"/>
                  </a:lnTo>
                  <a:close/>
                </a:path>
                <a:path w="5714" h="3667760">
                  <a:moveTo>
                    <a:pt x="5486" y="0"/>
                  </a:moveTo>
                  <a:lnTo>
                    <a:pt x="0" y="0"/>
                  </a:lnTo>
                  <a:lnTo>
                    <a:pt x="0" y="984745"/>
                  </a:lnTo>
                  <a:lnTo>
                    <a:pt x="5486" y="984745"/>
                  </a:lnTo>
                  <a:lnTo>
                    <a:pt x="54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799184" y="2984836"/>
              <a:ext cx="443583" cy="44358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799184" y="2957946"/>
              <a:ext cx="443583" cy="443583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6814860" y="2975139"/>
              <a:ext cx="412674" cy="412674"/>
            </a:xfrm>
            <a:custGeom>
              <a:avLst/>
              <a:gdLst/>
              <a:ahLst/>
              <a:cxnLst/>
              <a:rect l="l" t="t" r="r" b="b"/>
              <a:pathLst>
                <a:path w="351154" h="351155">
                  <a:moveTo>
                    <a:pt x="327156" y="87538"/>
                  </a:moveTo>
                  <a:lnTo>
                    <a:pt x="298379" y="50329"/>
                  </a:lnTo>
                  <a:lnTo>
                    <a:pt x="262093" y="22930"/>
                  </a:lnTo>
                  <a:lnTo>
                    <a:pt x="220582" y="5950"/>
                  </a:lnTo>
                  <a:lnTo>
                    <a:pt x="176130" y="0"/>
                  </a:lnTo>
                  <a:lnTo>
                    <a:pt x="131020" y="5686"/>
                  </a:lnTo>
                  <a:lnTo>
                    <a:pt x="87536" y="23620"/>
                  </a:lnTo>
                  <a:lnTo>
                    <a:pt x="50328" y="52396"/>
                  </a:lnTo>
                  <a:lnTo>
                    <a:pt x="22930" y="88681"/>
                  </a:lnTo>
                  <a:lnTo>
                    <a:pt x="5951" y="130192"/>
                  </a:lnTo>
                  <a:lnTo>
                    <a:pt x="0" y="174643"/>
                  </a:lnTo>
                  <a:lnTo>
                    <a:pt x="5686" y="219753"/>
                  </a:lnTo>
                  <a:lnTo>
                    <a:pt x="23618" y="263236"/>
                  </a:lnTo>
                  <a:lnTo>
                    <a:pt x="52394" y="300445"/>
                  </a:lnTo>
                  <a:lnTo>
                    <a:pt x="88680" y="327844"/>
                  </a:lnTo>
                  <a:lnTo>
                    <a:pt x="130191" y="344824"/>
                  </a:lnTo>
                  <a:lnTo>
                    <a:pt x="174644" y="350775"/>
                  </a:lnTo>
                  <a:lnTo>
                    <a:pt x="219754" y="345088"/>
                  </a:lnTo>
                  <a:lnTo>
                    <a:pt x="263238" y="327154"/>
                  </a:lnTo>
                  <a:lnTo>
                    <a:pt x="300447" y="298379"/>
                  </a:lnTo>
                  <a:lnTo>
                    <a:pt x="327846" y="262095"/>
                  </a:lnTo>
                  <a:lnTo>
                    <a:pt x="344825" y="220584"/>
                  </a:lnTo>
                  <a:lnTo>
                    <a:pt x="350776" y="176132"/>
                  </a:lnTo>
                  <a:lnTo>
                    <a:pt x="345089" y="131022"/>
                  </a:lnTo>
                  <a:lnTo>
                    <a:pt x="327156" y="87538"/>
                  </a:lnTo>
                </a:path>
              </a:pathLst>
            </a:custGeom>
            <a:ln w="3175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52" name="object 5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245327" y="2424753"/>
              <a:ext cx="443654" cy="44365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245327" y="2397862"/>
              <a:ext cx="443654" cy="44365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6261035" y="2413608"/>
              <a:ext cx="412674" cy="412674"/>
            </a:xfrm>
            <a:custGeom>
              <a:avLst/>
              <a:gdLst/>
              <a:ahLst/>
              <a:cxnLst/>
              <a:rect l="l" t="t" r="r" b="b"/>
              <a:pathLst>
                <a:path w="351154" h="351155">
                  <a:moveTo>
                    <a:pt x="327162" y="87535"/>
                  </a:moveTo>
                  <a:lnTo>
                    <a:pt x="298385" y="50327"/>
                  </a:lnTo>
                  <a:lnTo>
                    <a:pt x="262099" y="22929"/>
                  </a:lnTo>
                  <a:lnTo>
                    <a:pt x="220587" y="5950"/>
                  </a:lnTo>
                  <a:lnTo>
                    <a:pt x="176133" y="0"/>
                  </a:lnTo>
                  <a:lnTo>
                    <a:pt x="131023" y="5686"/>
                  </a:lnTo>
                  <a:lnTo>
                    <a:pt x="87538" y="23620"/>
                  </a:lnTo>
                  <a:lnTo>
                    <a:pt x="50329" y="52397"/>
                  </a:lnTo>
                  <a:lnTo>
                    <a:pt x="22930" y="88682"/>
                  </a:lnTo>
                  <a:lnTo>
                    <a:pt x="5950" y="130193"/>
                  </a:lnTo>
                  <a:lnTo>
                    <a:pt x="0" y="174646"/>
                  </a:lnTo>
                  <a:lnTo>
                    <a:pt x="5686" y="219756"/>
                  </a:lnTo>
                  <a:lnTo>
                    <a:pt x="23621" y="263240"/>
                  </a:lnTo>
                  <a:lnTo>
                    <a:pt x="52397" y="300449"/>
                  </a:lnTo>
                  <a:lnTo>
                    <a:pt x="88683" y="327847"/>
                  </a:lnTo>
                  <a:lnTo>
                    <a:pt x="130195" y="344826"/>
                  </a:lnTo>
                  <a:lnTo>
                    <a:pt x="174648" y="350777"/>
                  </a:lnTo>
                  <a:lnTo>
                    <a:pt x="219759" y="345090"/>
                  </a:lnTo>
                  <a:lnTo>
                    <a:pt x="263243" y="327157"/>
                  </a:lnTo>
                  <a:lnTo>
                    <a:pt x="300451" y="298381"/>
                  </a:lnTo>
                  <a:lnTo>
                    <a:pt x="327849" y="262095"/>
                  </a:lnTo>
                  <a:lnTo>
                    <a:pt x="344828" y="220583"/>
                  </a:lnTo>
                  <a:lnTo>
                    <a:pt x="350780" y="176130"/>
                  </a:lnTo>
                  <a:lnTo>
                    <a:pt x="345094" y="131019"/>
                  </a:lnTo>
                  <a:lnTo>
                    <a:pt x="327162" y="87535"/>
                  </a:lnTo>
                </a:path>
              </a:pathLst>
            </a:custGeom>
            <a:ln w="3175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55" name="object 5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245280" y="4276273"/>
              <a:ext cx="443654" cy="443656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6245280" y="4249382"/>
              <a:ext cx="444016" cy="444016"/>
            </a:xfrm>
            <a:custGeom>
              <a:avLst/>
              <a:gdLst/>
              <a:ahLst/>
              <a:cxnLst/>
              <a:rect l="l" t="t" r="r" b="b"/>
              <a:pathLst>
                <a:path w="377825" h="377825">
                  <a:moveTo>
                    <a:pt x="189557" y="0"/>
                  </a:moveTo>
                  <a:lnTo>
                    <a:pt x="141007" y="6120"/>
                  </a:lnTo>
                  <a:lnTo>
                    <a:pt x="94208" y="25420"/>
                  </a:lnTo>
                  <a:lnTo>
                    <a:pt x="54164" y="56390"/>
                  </a:lnTo>
                  <a:lnTo>
                    <a:pt x="24678" y="95442"/>
                  </a:lnTo>
                  <a:lnTo>
                    <a:pt x="6404" y="140118"/>
                  </a:lnTo>
                  <a:lnTo>
                    <a:pt x="0" y="187960"/>
                  </a:lnTo>
                  <a:lnTo>
                    <a:pt x="6120" y="236510"/>
                  </a:lnTo>
                  <a:lnTo>
                    <a:pt x="25420" y="283310"/>
                  </a:lnTo>
                  <a:lnTo>
                    <a:pt x="56389" y="323354"/>
                  </a:lnTo>
                  <a:lnTo>
                    <a:pt x="95441" y="352841"/>
                  </a:lnTo>
                  <a:lnTo>
                    <a:pt x="140116" y="371114"/>
                  </a:lnTo>
                  <a:lnTo>
                    <a:pt x="187958" y="377519"/>
                  </a:lnTo>
                  <a:lnTo>
                    <a:pt x="236507" y="371399"/>
                  </a:lnTo>
                  <a:lnTo>
                    <a:pt x="283306" y="352099"/>
                  </a:lnTo>
                  <a:lnTo>
                    <a:pt x="323350" y="321128"/>
                  </a:lnTo>
                  <a:lnTo>
                    <a:pt x="352838" y="282075"/>
                  </a:lnTo>
                  <a:lnTo>
                    <a:pt x="371112" y="237399"/>
                  </a:lnTo>
                  <a:lnTo>
                    <a:pt x="377517" y="189558"/>
                  </a:lnTo>
                  <a:lnTo>
                    <a:pt x="371398" y="141008"/>
                  </a:lnTo>
                  <a:lnTo>
                    <a:pt x="352098" y="94210"/>
                  </a:lnTo>
                  <a:lnTo>
                    <a:pt x="321128" y="54164"/>
                  </a:lnTo>
                  <a:lnTo>
                    <a:pt x="282075" y="24677"/>
                  </a:lnTo>
                  <a:lnTo>
                    <a:pt x="237399" y="6404"/>
                  </a:lnTo>
                  <a:lnTo>
                    <a:pt x="189557" y="0"/>
                  </a:lnTo>
                  <a:close/>
                </a:path>
              </a:pathLst>
            </a:custGeom>
            <a:solidFill>
              <a:srgbClr val="2C71A9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6260929" y="4265132"/>
              <a:ext cx="412674" cy="412674"/>
            </a:xfrm>
            <a:custGeom>
              <a:avLst/>
              <a:gdLst/>
              <a:ahLst/>
              <a:cxnLst/>
              <a:rect l="l" t="t" r="r" b="b"/>
              <a:pathLst>
                <a:path w="351154" h="351154">
                  <a:moveTo>
                    <a:pt x="327158" y="87536"/>
                  </a:moveTo>
                  <a:lnTo>
                    <a:pt x="298382" y="50329"/>
                  </a:lnTo>
                  <a:lnTo>
                    <a:pt x="262096" y="22930"/>
                  </a:lnTo>
                  <a:lnTo>
                    <a:pt x="220585" y="5951"/>
                  </a:lnTo>
                  <a:lnTo>
                    <a:pt x="176132" y="0"/>
                  </a:lnTo>
                  <a:lnTo>
                    <a:pt x="131022" y="5685"/>
                  </a:lnTo>
                  <a:lnTo>
                    <a:pt x="87538" y="23617"/>
                  </a:lnTo>
                  <a:lnTo>
                    <a:pt x="50329" y="52394"/>
                  </a:lnTo>
                  <a:lnTo>
                    <a:pt x="22930" y="88680"/>
                  </a:lnTo>
                  <a:lnTo>
                    <a:pt x="5950" y="130191"/>
                  </a:lnTo>
                  <a:lnTo>
                    <a:pt x="0" y="174643"/>
                  </a:lnTo>
                  <a:lnTo>
                    <a:pt x="5686" y="219753"/>
                  </a:lnTo>
                  <a:lnTo>
                    <a:pt x="23621" y="263237"/>
                  </a:lnTo>
                  <a:lnTo>
                    <a:pt x="52397" y="300445"/>
                  </a:lnTo>
                  <a:lnTo>
                    <a:pt x="88683" y="327843"/>
                  </a:lnTo>
                  <a:lnTo>
                    <a:pt x="130195" y="344822"/>
                  </a:lnTo>
                  <a:lnTo>
                    <a:pt x="174649" y="350773"/>
                  </a:lnTo>
                  <a:lnTo>
                    <a:pt x="219760" y="345086"/>
                  </a:lnTo>
                  <a:lnTo>
                    <a:pt x="263244" y="327152"/>
                  </a:lnTo>
                  <a:lnTo>
                    <a:pt x="300452" y="298377"/>
                  </a:lnTo>
                  <a:lnTo>
                    <a:pt x="327850" y="262093"/>
                  </a:lnTo>
                  <a:lnTo>
                    <a:pt x="344828" y="220582"/>
                  </a:lnTo>
                  <a:lnTo>
                    <a:pt x="350779" y="176130"/>
                  </a:lnTo>
                  <a:lnTo>
                    <a:pt x="345092" y="131020"/>
                  </a:lnTo>
                  <a:lnTo>
                    <a:pt x="327158" y="87536"/>
                  </a:lnTo>
                </a:path>
              </a:pathLst>
            </a:custGeom>
            <a:ln w="3175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58" name="object 5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947909" y="2991876"/>
              <a:ext cx="443586" cy="443587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4947909" y="2964986"/>
              <a:ext cx="444016" cy="444016"/>
            </a:xfrm>
            <a:custGeom>
              <a:avLst/>
              <a:gdLst/>
              <a:ahLst/>
              <a:cxnLst/>
              <a:rect l="l" t="t" r="r" b="b"/>
              <a:pathLst>
                <a:path w="377825" h="377825">
                  <a:moveTo>
                    <a:pt x="188729" y="0"/>
                  </a:moveTo>
                  <a:lnTo>
                    <a:pt x="138557" y="6741"/>
                  </a:lnTo>
                  <a:lnTo>
                    <a:pt x="93473" y="25767"/>
                  </a:lnTo>
                  <a:lnTo>
                    <a:pt x="55277" y="55278"/>
                  </a:lnTo>
                  <a:lnTo>
                    <a:pt x="25766" y="93475"/>
                  </a:lnTo>
                  <a:lnTo>
                    <a:pt x="6741" y="138558"/>
                  </a:lnTo>
                  <a:lnTo>
                    <a:pt x="0" y="188729"/>
                  </a:lnTo>
                  <a:lnTo>
                    <a:pt x="6741" y="238900"/>
                  </a:lnTo>
                  <a:lnTo>
                    <a:pt x="25766" y="283983"/>
                  </a:lnTo>
                  <a:lnTo>
                    <a:pt x="55277" y="322179"/>
                  </a:lnTo>
                  <a:lnTo>
                    <a:pt x="93473" y="351689"/>
                  </a:lnTo>
                  <a:lnTo>
                    <a:pt x="138557" y="370715"/>
                  </a:lnTo>
                  <a:lnTo>
                    <a:pt x="188729" y="377456"/>
                  </a:lnTo>
                  <a:lnTo>
                    <a:pt x="238900" y="370715"/>
                  </a:lnTo>
                  <a:lnTo>
                    <a:pt x="283984" y="351689"/>
                  </a:lnTo>
                  <a:lnTo>
                    <a:pt x="322180" y="322179"/>
                  </a:lnTo>
                  <a:lnTo>
                    <a:pt x="351691" y="283983"/>
                  </a:lnTo>
                  <a:lnTo>
                    <a:pt x="370717" y="238900"/>
                  </a:lnTo>
                  <a:lnTo>
                    <a:pt x="377459" y="188729"/>
                  </a:lnTo>
                  <a:lnTo>
                    <a:pt x="370717" y="138558"/>
                  </a:lnTo>
                  <a:lnTo>
                    <a:pt x="351691" y="93475"/>
                  </a:lnTo>
                  <a:lnTo>
                    <a:pt x="322180" y="55278"/>
                  </a:lnTo>
                  <a:lnTo>
                    <a:pt x="283984" y="25767"/>
                  </a:lnTo>
                  <a:lnTo>
                    <a:pt x="238900" y="6741"/>
                  </a:lnTo>
                  <a:lnTo>
                    <a:pt x="188729" y="0"/>
                  </a:lnTo>
                  <a:close/>
                </a:path>
              </a:pathLst>
            </a:custGeom>
            <a:solidFill>
              <a:srgbClr val="D24071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4963586" y="2982182"/>
              <a:ext cx="412674" cy="412674"/>
            </a:xfrm>
            <a:custGeom>
              <a:avLst/>
              <a:gdLst/>
              <a:ahLst/>
              <a:cxnLst/>
              <a:rect l="l" t="t" r="r" b="b"/>
              <a:pathLst>
                <a:path w="351154" h="351155">
                  <a:moveTo>
                    <a:pt x="327158" y="87538"/>
                  </a:moveTo>
                  <a:lnTo>
                    <a:pt x="298382" y="50329"/>
                  </a:lnTo>
                  <a:lnTo>
                    <a:pt x="262097" y="22930"/>
                  </a:lnTo>
                  <a:lnTo>
                    <a:pt x="220586" y="5950"/>
                  </a:lnTo>
                  <a:lnTo>
                    <a:pt x="176133" y="0"/>
                  </a:lnTo>
                  <a:lnTo>
                    <a:pt x="131022" y="5686"/>
                  </a:lnTo>
                  <a:lnTo>
                    <a:pt x="87538" y="23621"/>
                  </a:lnTo>
                  <a:lnTo>
                    <a:pt x="50329" y="52395"/>
                  </a:lnTo>
                  <a:lnTo>
                    <a:pt x="22930" y="88680"/>
                  </a:lnTo>
                  <a:lnTo>
                    <a:pt x="5950" y="130190"/>
                  </a:lnTo>
                  <a:lnTo>
                    <a:pt x="0" y="174643"/>
                  </a:lnTo>
                  <a:lnTo>
                    <a:pt x="5686" y="219753"/>
                  </a:lnTo>
                  <a:lnTo>
                    <a:pt x="23620" y="263237"/>
                  </a:lnTo>
                  <a:lnTo>
                    <a:pt x="52395" y="300446"/>
                  </a:lnTo>
                  <a:lnTo>
                    <a:pt x="88681" y="327845"/>
                  </a:lnTo>
                  <a:lnTo>
                    <a:pt x="130194" y="344824"/>
                  </a:lnTo>
                  <a:lnTo>
                    <a:pt x="174648" y="350775"/>
                  </a:lnTo>
                  <a:lnTo>
                    <a:pt x="219759" y="345088"/>
                  </a:lnTo>
                  <a:lnTo>
                    <a:pt x="263244" y="327154"/>
                  </a:lnTo>
                  <a:lnTo>
                    <a:pt x="300451" y="298378"/>
                  </a:lnTo>
                  <a:lnTo>
                    <a:pt x="327849" y="262094"/>
                  </a:lnTo>
                  <a:lnTo>
                    <a:pt x="344828" y="220583"/>
                  </a:lnTo>
                  <a:lnTo>
                    <a:pt x="350778" y="176132"/>
                  </a:lnTo>
                  <a:lnTo>
                    <a:pt x="345091" y="131022"/>
                  </a:lnTo>
                  <a:lnTo>
                    <a:pt x="327158" y="87538"/>
                  </a:lnTo>
                </a:path>
              </a:pathLst>
            </a:custGeom>
            <a:ln w="3175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61" name="object 6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497625" y="2422789"/>
              <a:ext cx="443656" cy="443653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5497625" y="2395895"/>
              <a:ext cx="444016" cy="444016"/>
            </a:xfrm>
            <a:custGeom>
              <a:avLst/>
              <a:gdLst/>
              <a:ahLst/>
              <a:cxnLst/>
              <a:rect l="l" t="t" r="r" b="b"/>
              <a:pathLst>
                <a:path w="377825" h="377825">
                  <a:moveTo>
                    <a:pt x="189558" y="0"/>
                  </a:moveTo>
                  <a:lnTo>
                    <a:pt x="141008" y="6120"/>
                  </a:lnTo>
                  <a:lnTo>
                    <a:pt x="94209" y="25420"/>
                  </a:lnTo>
                  <a:lnTo>
                    <a:pt x="54164" y="56390"/>
                  </a:lnTo>
                  <a:lnTo>
                    <a:pt x="24677" y="95442"/>
                  </a:lnTo>
                  <a:lnTo>
                    <a:pt x="6404" y="140118"/>
                  </a:lnTo>
                  <a:lnTo>
                    <a:pt x="0" y="187960"/>
                  </a:lnTo>
                  <a:lnTo>
                    <a:pt x="6120" y="236508"/>
                  </a:lnTo>
                  <a:lnTo>
                    <a:pt x="25420" y="283306"/>
                  </a:lnTo>
                  <a:lnTo>
                    <a:pt x="56390" y="323350"/>
                  </a:lnTo>
                  <a:lnTo>
                    <a:pt x="95442" y="352838"/>
                  </a:lnTo>
                  <a:lnTo>
                    <a:pt x="140118" y="371112"/>
                  </a:lnTo>
                  <a:lnTo>
                    <a:pt x="187960" y="377517"/>
                  </a:lnTo>
                  <a:lnTo>
                    <a:pt x="236510" y="371396"/>
                  </a:lnTo>
                  <a:lnTo>
                    <a:pt x="283309" y="352094"/>
                  </a:lnTo>
                  <a:lnTo>
                    <a:pt x="323353" y="321125"/>
                  </a:lnTo>
                  <a:lnTo>
                    <a:pt x="352840" y="282074"/>
                  </a:lnTo>
                  <a:lnTo>
                    <a:pt x="371114" y="237398"/>
                  </a:lnTo>
                  <a:lnTo>
                    <a:pt x="377518" y="189557"/>
                  </a:lnTo>
                  <a:lnTo>
                    <a:pt x="371399" y="141007"/>
                  </a:lnTo>
                  <a:lnTo>
                    <a:pt x="352099" y="94208"/>
                  </a:lnTo>
                  <a:lnTo>
                    <a:pt x="321129" y="54164"/>
                  </a:lnTo>
                  <a:lnTo>
                    <a:pt x="282076" y="24678"/>
                  </a:lnTo>
                  <a:lnTo>
                    <a:pt x="237400" y="6404"/>
                  </a:lnTo>
                  <a:lnTo>
                    <a:pt x="189558" y="0"/>
                  </a:lnTo>
                  <a:close/>
                </a:path>
              </a:pathLst>
            </a:custGeom>
            <a:solidFill>
              <a:srgbClr val="E14E41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5513338" y="2411606"/>
              <a:ext cx="412674" cy="412674"/>
            </a:xfrm>
            <a:custGeom>
              <a:avLst/>
              <a:gdLst/>
              <a:ahLst/>
              <a:cxnLst/>
              <a:rect l="l" t="t" r="r" b="b"/>
              <a:pathLst>
                <a:path w="351154" h="351155">
                  <a:moveTo>
                    <a:pt x="327158" y="87536"/>
                  </a:moveTo>
                  <a:lnTo>
                    <a:pt x="298381" y="50328"/>
                  </a:lnTo>
                  <a:lnTo>
                    <a:pt x="262096" y="22930"/>
                  </a:lnTo>
                  <a:lnTo>
                    <a:pt x="220585" y="5951"/>
                  </a:lnTo>
                  <a:lnTo>
                    <a:pt x="176132" y="0"/>
                  </a:lnTo>
                  <a:lnTo>
                    <a:pt x="131022" y="5686"/>
                  </a:lnTo>
                  <a:lnTo>
                    <a:pt x="87538" y="23618"/>
                  </a:lnTo>
                  <a:lnTo>
                    <a:pt x="50329" y="52394"/>
                  </a:lnTo>
                  <a:lnTo>
                    <a:pt x="22930" y="88681"/>
                  </a:lnTo>
                  <a:lnTo>
                    <a:pt x="5950" y="130192"/>
                  </a:lnTo>
                  <a:lnTo>
                    <a:pt x="0" y="174646"/>
                  </a:lnTo>
                  <a:lnTo>
                    <a:pt x="5686" y="219756"/>
                  </a:lnTo>
                  <a:lnTo>
                    <a:pt x="23620" y="263240"/>
                  </a:lnTo>
                  <a:lnTo>
                    <a:pt x="52396" y="300449"/>
                  </a:lnTo>
                  <a:lnTo>
                    <a:pt x="88682" y="327848"/>
                  </a:lnTo>
                  <a:lnTo>
                    <a:pt x="130193" y="344827"/>
                  </a:lnTo>
                  <a:lnTo>
                    <a:pt x="174646" y="350778"/>
                  </a:lnTo>
                  <a:lnTo>
                    <a:pt x="219756" y="345092"/>
                  </a:lnTo>
                  <a:lnTo>
                    <a:pt x="263240" y="327159"/>
                  </a:lnTo>
                  <a:lnTo>
                    <a:pt x="300448" y="298383"/>
                  </a:lnTo>
                  <a:lnTo>
                    <a:pt x="327846" y="262096"/>
                  </a:lnTo>
                  <a:lnTo>
                    <a:pt x="344825" y="220584"/>
                  </a:lnTo>
                  <a:lnTo>
                    <a:pt x="350776" y="176131"/>
                  </a:lnTo>
                  <a:lnTo>
                    <a:pt x="345090" y="131020"/>
                  </a:lnTo>
                  <a:lnTo>
                    <a:pt x="327158" y="87536"/>
                  </a:lnTo>
                </a:path>
              </a:pathLst>
            </a:custGeom>
            <a:ln w="3175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64" name="object 6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627352" y="2525223"/>
              <a:ext cx="184203" cy="18499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461768" y="4280211"/>
              <a:ext cx="443656" cy="443653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5461768" y="4253318"/>
              <a:ext cx="444016" cy="444016"/>
            </a:xfrm>
            <a:custGeom>
              <a:avLst/>
              <a:gdLst/>
              <a:ahLst/>
              <a:cxnLst/>
              <a:rect l="l" t="t" r="r" b="b"/>
              <a:pathLst>
                <a:path w="377825" h="377825">
                  <a:moveTo>
                    <a:pt x="187947" y="0"/>
                  </a:moveTo>
                  <a:lnTo>
                    <a:pt x="140105" y="6407"/>
                  </a:lnTo>
                  <a:lnTo>
                    <a:pt x="95431" y="24684"/>
                  </a:lnTo>
                  <a:lnTo>
                    <a:pt x="56381" y="54173"/>
                  </a:lnTo>
                  <a:lnTo>
                    <a:pt x="25415" y="94219"/>
                  </a:lnTo>
                  <a:lnTo>
                    <a:pt x="6117" y="141021"/>
                  </a:lnTo>
                  <a:lnTo>
                    <a:pt x="0" y="189572"/>
                  </a:lnTo>
                  <a:lnTo>
                    <a:pt x="6407" y="237413"/>
                  </a:lnTo>
                  <a:lnTo>
                    <a:pt x="24684" y="282088"/>
                  </a:lnTo>
                  <a:lnTo>
                    <a:pt x="54174" y="321138"/>
                  </a:lnTo>
                  <a:lnTo>
                    <a:pt x="94222" y="352105"/>
                  </a:lnTo>
                  <a:lnTo>
                    <a:pt x="141022" y="371402"/>
                  </a:lnTo>
                  <a:lnTo>
                    <a:pt x="189572" y="377518"/>
                  </a:lnTo>
                  <a:lnTo>
                    <a:pt x="237413" y="371110"/>
                  </a:lnTo>
                  <a:lnTo>
                    <a:pt x="282088" y="352833"/>
                  </a:lnTo>
                  <a:lnTo>
                    <a:pt x="321138" y="323343"/>
                  </a:lnTo>
                  <a:lnTo>
                    <a:pt x="352104" y="283295"/>
                  </a:lnTo>
                  <a:lnTo>
                    <a:pt x="371401" y="236496"/>
                  </a:lnTo>
                  <a:lnTo>
                    <a:pt x="377518" y="187947"/>
                  </a:lnTo>
                  <a:lnTo>
                    <a:pt x="371110" y="140106"/>
                  </a:lnTo>
                  <a:lnTo>
                    <a:pt x="352833" y="95431"/>
                  </a:lnTo>
                  <a:lnTo>
                    <a:pt x="323344" y="56381"/>
                  </a:lnTo>
                  <a:lnTo>
                    <a:pt x="283297" y="25413"/>
                  </a:lnTo>
                  <a:lnTo>
                    <a:pt x="236497" y="6116"/>
                  </a:lnTo>
                  <a:lnTo>
                    <a:pt x="187947" y="0"/>
                  </a:lnTo>
                  <a:close/>
                </a:path>
              </a:pathLst>
            </a:custGeom>
            <a:solidFill>
              <a:srgbClr val="394D85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5477482" y="4269033"/>
              <a:ext cx="412674" cy="412674"/>
            </a:xfrm>
            <a:custGeom>
              <a:avLst/>
              <a:gdLst/>
              <a:ahLst/>
              <a:cxnLst/>
              <a:rect l="l" t="t" r="r" b="b"/>
              <a:pathLst>
                <a:path w="351154" h="351154">
                  <a:moveTo>
                    <a:pt x="327158" y="87535"/>
                  </a:moveTo>
                  <a:lnTo>
                    <a:pt x="298382" y="50328"/>
                  </a:lnTo>
                  <a:lnTo>
                    <a:pt x="262096" y="22930"/>
                  </a:lnTo>
                  <a:lnTo>
                    <a:pt x="220584" y="5951"/>
                  </a:lnTo>
                  <a:lnTo>
                    <a:pt x="176131" y="0"/>
                  </a:lnTo>
                  <a:lnTo>
                    <a:pt x="131020" y="5685"/>
                  </a:lnTo>
                  <a:lnTo>
                    <a:pt x="87536" y="23618"/>
                  </a:lnTo>
                  <a:lnTo>
                    <a:pt x="50328" y="52394"/>
                  </a:lnTo>
                  <a:lnTo>
                    <a:pt x="22930" y="88679"/>
                  </a:lnTo>
                  <a:lnTo>
                    <a:pt x="5951" y="130191"/>
                  </a:lnTo>
                  <a:lnTo>
                    <a:pt x="0" y="174643"/>
                  </a:lnTo>
                  <a:lnTo>
                    <a:pt x="5686" y="219753"/>
                  </a:lnTo>
                  <a:lnTo>
                    <a:pt x="23618" y="263237"/>
                  </a:lnTo>
                  <a:lnTo>
                    <a:pt x="52394" y="300446"/>
                  </a:lnTo>
                  <a:lnTo>
                    <a:pt x="88681" y="327845"/>
                  </a:lnTo>
                  <a:lnTo>
                    <a:pt x="130192" y="344824"/>
                  </a:lnTo>
                  <a:lnTo>
                    <a:pt x="174646" y="350775"/>
                  </a:lnTo>
                  <a:lnTo>
                    <a:pt x="219756" y="345087"/>
                  </a:lnTo>
                  <a:lnTo>
                    <a:pt x="263240" y="327151"/>
                  </a:lnTo>
                  <a:lnTo>
                    <a:pt x="300448" y="298377"/>
                  </a:lnTo>
                  <a:lnTo>
                    <a:pt x="327846" y="262092"/>
                  </a:lnTo>
                  <a:lnTo>
                    <a:pt x="344826" y="220582"/>
                  </a:lnTo>
                  <a:lnTo>
                    <a:pt x="350777" y="176129"/>
                  </a:lnTo>
                  <a:lnTo>
                    <a:pt x="345091" y="131019"/>
                  </a:lnTo>
                  <a:lnTo>
                    <a:pt x="327158" y="87535"/>
                  </a:lnTo>
                </a:path>
              </a:pathLst>
            </a:custGeom>
            <a:ln w="3175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3934005" y="2026857"/>
              <a:ext cx="4310316" cy="3061847"/>
            </a:xfrm>
            <a:custGeom>
              <a:avLst/>
              <a:gdLst/>
              <a:ahLst/>
              <a:cxnLst/>
              <a:rect l="l" t="t" r="r" b="b"/>
              <a:pathLst>
                <a:path w="3667759" h="2605404">
                  <a:moveTo>
                    <a:pt x="984745" y="1299895"/>
                  </a:moveTo>
                  <a:lnTo>
                    <a:pt x="0" y="1299895"/>
                  </a:lnTo>
                  <a:lnTo>
                    <a:pt x="0" y="1305382"/>
                  </a:lnTo>
                  <a:lnTo>
                    <a:pt x="984745" y="1305382"/>
                  </a:lnTo>
                  <a:lnTo>
                    <a:pt x="984745" y="1299895"/>
                  </a:lnTo>
                  <a:close/>
                </a:path>
                <a:path w="3667759" h="2605404">
                  <a:moveTo>
                    <a:pt x="1239723" y="1908886"/>
                  </a:moveTo>
                  <a:lnTo>
                    <a:pt x="1235824" y="1905025"/>
                  </a:lnTo>
                  <a:lnTo>
                    <a:pt x="539432" y="2601417"/>
                  </a:lnTo>
                  <a:lnTo>
                    <a:pt x="543331" y="2605278"/>
                  </a:lnTo>
                  <a:lnTo>
                    <a:pt x="1239723" y="1908886"/>
                  </a:lnTo>
                  <a:close/>
                </a:path>
                <a:path w="3667759" h="2605404">
                  <a:moveTo>
                    <a:pt x="1239723" y="696391"/>
                  </a:moveTo>
                  <a:lnTo>
                    <a:pt x="543331" y="0"/>
                  </a:lnTo>
                  <a:lnTo>
                    <a:pt x="539432" y="3860"/>
                  </a:lnTo>
                  <a:lnTo>
                    <a:pt x="1235824" y="700252"/>
                  </a:lnTo>
                  <a:lnTo>
                    <a:pt x="1239723" y="696391"/>
                  </a:lnTo>
                  <a:close/>
                </a:path>
                <a:path w="3667759" h="2605404">
                  <a:moveTo>
                    <a:pt x="3136303" y="2592971"/>
                  </a:moveTo>
                  <a:lnTo>
                    <a:pt x="2439898" y="1896567"/>
                  </a:lnTo>
                  <a:lnTo>
                    <a:pt x="2436050" y="1900491"/>
                  </a:lnTo>
                  <a:lnTo>
                    <a:pt x="3132467" y="2596896"/>
                  </a:lnTo>
                  <a:lnTo>
                    <a:pt x="3136303" y="2592971"/>
                  </a:lnTo>
                  <a:close/>
                </a:path>
                <a:path w="3667759" h="2605404">
                  <a:moveTo>
                    <a:pt x="3136303" y="12306"/>
                  </a:moveTo>
                  <a:lnTo>
                    <a:pt x="3132467" y="8382"/>
                  </a:lnTo>
                  <a:lnTo>
                    <a:pt x="2436050" y="704786"/>
                  </a:lnTo>
                  <a:lnTo>
                    <a:pt x="2439898" y="708710"/>
                  </a:lnTo>
                  <a:lnTo>
                    <a:pt x="3136303" y="12306"/>
                  </a:lnTo>
                  <a:close/>
                </a:path>
                <a:path w="3667759" h="2605404">
                  <a:moveTo>
                    <a:pt x="3667302" y="1299895"/>
                  </a:moveTo>
                  <a:lnTo>
                    <a:pt x="2699347" y="1299895"/>
                  </a:lnTo>
                  <a:lnTo>
                    <a:pt x="2699347" y="1305382"/>
                  </a:lnTo>
                  <a:lnTo>
                    <a:pt x="3667302" y="1305382"/>
                  </a:lnTo>
                  <a:lnTo>
                    <a:pt x="3667302" y="12998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69" name="object 6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937878" y="3745201"/>
              <a:ext cx="443581" cy="443586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4937878" y="3718310"/>
              <a:ext cx="444016" cy="444016"/>
            </a:xfrm>
            <a:custGeom>
              <a:avLst/>
              <a:gdLst/>
              <a:ahLst/>
              <a:cxnLst/>
              <a:rect l="l" t="t" r="r" b="b"/>
              <a:pathLst>
                <a:path w="377825" h="377825">
                  <a:moveTo>
                    <a:pt x="188725" y="0"/>
                  </a:moveTo>
                  <a:lnTo>
                    <a:pt x="138555" y="6741"/>
                  </a:lnTo>
                  <a:lnTo>
                    <a:pt x="93472" y="25766"/>
                  </a:lnTo>
                  <a:lnTo>
                    <a:pt x="55276" y="55277"/>
                  </a:lnTo>
                  <a:lnTo>
                    <a:pt x="25766" y="93473"/>
                  </a:lnTo>
                  <a:lnTo>
                    <a:pt x="6741" y="138557"/>
                  </a:lnTo>
                  <a:lnTo>
                    <a:pt x="0" y="188729"/>
                  </a:lnTo>
                  <a:lnTo>
                    <a:pt x="6741" y="238900"/>
                  </a:lnTo>
                  <a:lnTo>
                    <a:pt x="25766" y="283983"/>
                  </a:lnTo>
                  <a:lnTo>
                    <a:pt x="55276" y="322178"/>
                  </a:lnTo>
                  <a:lnTo>
                    <a:pt x="93472" y="351688"/>
                  </a:lnTo>
                  <a:lnTo>
                    <a:pt x="138555" y="370713"/>
                  </a:lnTo>
                  <a:lnTo>
                    <a:pt x="188725" y="377455"/>
                  </a:lnTo>
                  <a:lnTo>
                    <a:pt x="238898" y="370713"/>
                  </a:lnTo>
                  <a:lnTo>
                    <a:pt x="283981" y="351688"/>
                  </a:lnTo>
                  <a:lnTo>
                    <a:pt x="322178" y="322178"/>
                  </a:lnTo>
                  <a:lnTo>
                    <a:pt x="351688" y="283983"/>
                  </a:lnTo>
                  <a:lnTo>
                    <a:pt x="370713" y="238900"/>
                  </a:lnTo>
                  <a:lnTo>
                    <a:pt x="377455" y="188729"/>
                  </a:lnTo>
                  <a:lnTo>
                    <a:pt x="370713" y="138557"/>
                  </a:lnTo>
                  <a:lnTo>
                    <a:pt x="351688" y="93473"/>
                  </a:lnTo>
                  <a:lnTo>
                    <a:pt x="322178" y="55277"/>
                  </a:lnTo>
                  <a:lnTo>
                    <a:pt x="283981" y="25766"/>
                  </a:lnTo>
                  <a:lnTo>
                    <a:pt x="238898" y="6741"/>
                  </a:lnTo>
                  <a:lnTo>
                    <a:pt x="188725" y="0"/>
                  </a:lnTo>
                  <a:close/>
                </a:path>
              </a:pathLst>
            </a:custGeom>
            <a:solidFill>
              <a:srgbClr val="84317F"/>
            </a:solidFill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4953555" y="3735507"/>
              <a:ext cx="412674" cy="412674"/>
            </a:xfrm>
            <a:custGeom>
              <a:avLst/>
              <a:gdLst/>
              <a:ahLst/>
              <a:cxnLst/>
              <a:rect l="l" t="t" r="r" b="b"/>
              <a:pathLst>
                <a:path w="351154" h="351154">
                  <a:moveTo>
                    <a:pt x="327154" y="87538"/>
                  </a:moveTo>
                  <a:lnTo>
                    <a:pt x="298379" y="50329"/>
                  </a:lnTo>
                  <a:lnTo>
                    <a:pt x="262095" y="22930"/>
                  </a:lnTo>
                  <a:lnTo>
                    <a:pt x="220584" y="5950"/>
                  </a:lnTo>
                  <a:lnTo>
                    <a:pt x="176132" y="0"/>
                  </a:lnTo>
                  <a:lnTo>
                    <a:pt x="131022" y="5686"/>
                  </a:lnTo>
                  <a:lnTo>
                    <a:pt x="87538" y="23621"/>
                  </a:lnTo>
                  <a:lnTo>
                    <a:pt x="50329" y="52395"/>
                  </a:lnTo>
                  <a:lnTo>
                    <a:pt x="22930" y="88679"/>
                  </a:lnTo>
                  <a:lnTo>
                    <a:pt x="5950" y="130189"/>
                  </a:lnTo>
                  <a:lnTo>
                    <a:pt x="0" y="174641"/>
                  </a:lnTo>
                  <a:lnTo>
                    <a:pt x="5686" y="219751"/>
                  </a:lnTo>
                  <a:lnTo>
                    <a:pt x="23620" y="263237"/>
                  </a:lnTo>
                  <a:lnTo>
                    <a:pt x="52395" y="300444"/>
                  </a:lnTo>
                  <a:lnTo>
                    <a:pt x="88680" y="327843"/>
                  </a:lnTo>
                  <a:lnTo>
                    <a:pt x="130192" y="344822"/>
                  </a:lnTo>
                  <a:lnTo>
                    <a:pt x="174645" y="350773"/>
                  </a:lnTo>
                  <a:lnTo>
                    <a:pt x="219756" y="345086"/>
                  </a:lnTo>
                  <a:lnTo>
                    <a:pt x="263240" y="327151"/>
                  </a:lnTo>
                  <a:lnTo>
                    <a:pt x="300447" y="298376"/>
                  </a:lnTo>
                  <a:lnTo>
                    <a:pt x="327845" y="262092"/>
                  </a:lnTo>
                  <a:lnTo>
                    <a:pt x="344824" y="220582"/>
                  </a:lnTo>
                  <a:lnTo>
                    <a:pt x="350775" y="176131"/>
                  </a:lnTo>
                  <a:lnTo>
                    <a:pt x="345088" y="131022"/>
                  </a:lnTo>
                  <a:lnTo>
                    <a:pt x="327154" y="87538"/>
                  </a:lnTo>
                </a:path>
              </a:pathLst>
            </a:custGeom>
            <a:ln w="3175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pic>
          <p:nvPicPr>
            <p:cNvPr id="72" name="object 7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789714" y="3754097"/>
              <a:ext cx="443656" cy="44365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789714" y="3727205"/>
              <a:ext cx="443656" cy="443656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6805366" y="3742953"/>
              <a:ext cx="412674" cy="412674"/>
            </a:xfrm>
            <a:custGeom>
              <a:avLst/>
              <a:gdLst/>
              <a:ahLst/>
              <a:cxnLst/>
              <a:rect l="l" t="t" r="r" b="b"/>
              <a:pathLst>
                <a:path w="351154" h="351154">
                  <a:moveTo>
                    <a:pt x="327160" y="87535"/>
                  </a:moveTo>
                  <a:lnTo>
                    <a:pt x="298383" y="50327"/>
                  </a:lnTo>
                  <a:lnTo>
                    <a:pt x="262097" y="22929"/>
                  </a:lnTo>
                  <a:lnTo>
                    <a:pt x="220585" y="5950"/>
                  </a:lnTo>
                  <a:lnTo>
                    <a:pt x="176132" y="0"/>
                  </a:lnTo>
                  <a:lnTo>
                    <a:pt x="131021" y="5687"/>
                  </a:lnTo>
                  <a:lnTo>
                    <a:pt x="87537" y="23621"/>
                  </a:lnTo>
                  <a:lnTo>
                    <a:pt x="50328" y="52397"/>
                  </a:lnTo>
                  <a:lnTo>
                    <a:pt x="22929" y="88682"/>
                  </a:lnTo>
                  <a:lnTo>
                    <a:pt x="5950" y="130193"/>
                  </a:lnTo>
                  <a:lnTo>
                    <a:pt x="0" y="174645"/>
                  </a:lnTo>
                  <a:lnTo>
                    <a:pt x="5687" y="219755"/>
                  </a:lnTo>
                  <a:lnTo>
                    <a:pt x="23623" y="263239"/>
                  </a:lnTo>
                  <a:lnTo>
                    <a:pt x="52399" y="300447"/>
                  </a:lnTo>
                  <a:lnTo>
                    <a:pt x="88685" y="327845"/>
                  </a:lnTo>
                  <a:lnTo>
                    <a:pt x="130196" y="344824"/>
                  </a:lnTo>
                  <a:lnTo>
                    <a:pt x="174648" y="350775"/>
                  </a:lnTo>
                  <a:lnTo>
                    <a:pt x="219759" y="345088"/>
                  </a:lnTo>
                  <a:lnTo>
                    <a:pt x="263243" y="327155"/>
                  </a:lnTo>
                  <a:lnTo>
                    <a:pt x="300450" y="298379"/>
                  </a:lnTo>
                  <a:lnTo>
                    <a:pt x="327848" y="262094"/>
                  </a:lnTo>
                  <a:lnTo>
                    <a:pt x="344827" y="220583"/>
                  </a:lnTo>
                  <a:lnTo>
                    <a:pt x="350778" y="176129"/>
                  </a:lnTo>
                  <a:lnTo>
                    <a:pt x="345092" y="131019"/>
                  </a:lnTo>
                  <a:lnTo>
                    <a:pt x="327160" y="87535"/>
                  </a:lnTo>
                </a:path>
              </a:pathLst>
            </a:custGeom>
            <a:ln w="3175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600">
                <a:latin typeface="Montserrat bold" panose="00000800000000000000" pitchFamily="2" charset="-52"/>
              </a:endParaRPr>
            </a:p>
          </p:txBody>
        </p:sp>
        <p:sp>
          <p:nvSpPr>
            <p:cNvPr id="75" name="object 75"/>
            <p:cNvSpPr txBox="1"/>
            <p:nvPr/>
          </p:nvSpPr>
          <p:spPr>
            <a:xfrm>
              <a:off x="5792562" y="3044672"/>
              <a:ext cx="617145" cy="352872"/>
            </a:xfrm>
            <a:prstGeom prst="rect">
              <a:avLst/>
            </a:prstGeom>
          </p:spPr>
          <p:txBody>
            <a:bodyPr vert="horz" wrap="square" lIns="0" tIns="14179" rIns="0" bIns="0" rtlCol="0">
              <a:spAutoFit/>
            </a:bodyPr>
            <a:lstStyle/>
            <a:p>
              <a:pPr marL="14925">
                <a:spcBef>
                  <a:spcPts val="112"/>
                </a:spcBef>
              </a:pPr>
              <a:r>
                <a:rPr sz="1100" b="1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СЕМЬЯ</a:t>
              </a:r>
              <a:endParaRPr sz="1100" dirty="0">
                <a:latin typeface="Montserrat bold" panose="00000800000000000000" pitchFamily="2" charset="-52"/>
                <a:cs typeface="Calibri"/>
              </a:endParaRPr>
            </a:p>
          </p:txBody>
        </p:sp>
        <p:grpSp>
          <p:nvGrpSpPr>
            <p:cNvPr id="3" name="object 76"/>
            <p:cNvGrpSpPr/>
            <p:nvPr/>
          </p:nvGrpSpPr>
          <p:grpSpPr>
            <a:xfrm>
              <a:off x="4333756" y="5164192"/>
              <a:ext cx="3368554" cy="1066385"/>
              <a:chOff x="3682061" y="4394344"/>
              <a:chExt cx="2866390" cy="907415"/>
            </a:xfrm>
          </p:grpSpPr>
          <p:pic>
            <p:nvPicPr>
              <p:cNvPr id="77" name="object 77"/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3682061" y="4394344"/>
                <a:ext cx="1485122" cy="709408"/>
              </a:xfrm>
              <a:prstGeom prst="rect">
                <a:avLst/>
              </a:prstGeom>
            </p:spPr>
          </p:pic>
          <p:pic>
            <p:nvPicPr>
              <p:cNvPr id="78" name="object 78"/>
              <p:cNvPicPr/>
              <p:nvPr/>
            </p:nvPicPr>
            <p:blipFill>
              <a:blip r:embed="rId45" cstate="print"/>
              <a:stretch>
                <a:fillRect/>
              </a:stretch>
            </p:blipFill>
            <p:spPr>
              <a:xfrm>
                <a:off x="5197100" y="4799390"/>
                <a:ext cx="1351116" cy="502137"/>
              </a:xfrm>
              <a:prstGeom prst="rect">
                <a:avLst/>
              </a:prstGeom>
            </p:spPr>
          </p:pic>
        </p:grpSp>
        <p:sp>
          <p:nvSpPr>
            <p:cNvPr id="79" name="object 79"/>
            <p:cNvSpPr txBox="1"/>
            <p:nvPr/>
          </p:nvSpPr>
          <p:spPr>
            <a:xfrm rot="20100000">
              <a:off x="4991197" y="1816073"/>
              <a:ext cx="875956" cy="25648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17"/>
                </a:lnSpc>
              </a:pPr>
              <a:r>
                <a:rPr sz="700" b="1" spc="29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НЕПРЕРЫВНОЕ</a:t>
              </a:r>
              <a:endParaRPr sz="700" dirty="0">
                <a:latin typeface="Montserrat bold" panose="00000800000000000000" pitchFamily="2" charset="-52"/>
                <a:cs typeface="Calibri"/>
              </a:endParaRPr>
            </a:p>
          </p:txBody>
        </p:sp>
        <p:sp>
          <p:nvSpPr>
            <p:cNvPr id="80" name="object 80"/>
            <p:cNvSpPr txBox="1"/>
            <p:nvPr/>
          </p:nvSpPr>
          <p:spPr>
            <a:xfrm rot="20100000">
              <a:off x="5070984" y="1967210"/>
              <a:ext cx="858245" cy="25648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17"/>
                </a:lnSpc>
              </a:pPr>
              <a:r>
                <a:rPr sz="700" b="1" spc="24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ОБ</a:t>
              </a:r>
              <a:r>
                <a:rPr sz="700" b="1" spc="-59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Р</a:t>
              </a:r>
              <a:r>
                <a:rPr sz="700" b="1" spc="24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АЗОВАНИЕ</a:t>
              </a:r>
              <a:endParaRPr sz="700" dirty="0">
                <a:latin typeface="Montserrat bold" panose="00000800000000000000" pitchFamily="2" charset="-52"/>
                <a:cs typeface="Calibri"/>
              </a:endParaRPr>
            </a:p>
          </p:txBody>
        </p:sp>
        <p:sp>
          <p:nvSpPr>
            <p:cNvPr id="81" name="object 81"/>
            <p:cNvSpPr txBox="1"/>
            <p:nvPr/>
          </p:nvSpPr>
          <p:spPr>
            <a:xfrm rot="17520000">
              <a:off x="4036918" y="2841163"/>
              <a:ext cx="847920" cy="1709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17"/>
                </a:lnSpc>
              </a:pPr>
              <a:r>
                <a:rPr sz="700" b="1" spc="-6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Д</a:t>
              </a:r>
              <a:r>
                <a:rPr sz="700" b="1" spc="18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ОШ</a:t>
              </a:r>
              <a:r>
                <a:rPr sz="700" b="1" spc="-29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КО</a:t>
              </a:r>
              <a:r>
                <a:rPr sz="1100" b="1" spc="26" baseline="3267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ЛЬНОЕ</a:t>
              </a:r>
              <a:endParaRPr sz="1100" baseline="3267" dirty="0">
                <a:latin typeface="Montserrat bold" panose="00000800000000000000" pitchFamily="2" charset="-52"/>
                <a:cs typeface="Calibri"/>
              </a:endParaRPr>
            </a:p>
          </p:txBody>
        </p:sp>
        <p:sp>
          <p:nvSpPr>
            <p:cNvPr id="82" name="object 82"/>
            <p:cNvSpPr txBox="1"/>
            <p:nvPr/>
          </p:nvSpPr>
          <p:spPr>
            <a:xfrm rot="17520000">
              <a:off x="4186409" y="2902564"/>
              <a:ext cx="859722" cy="1709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17"/>
                </a:lnSpc>
              </a:pPr>
              <a:r>
                <a:rPr sz="700" b="1" spc="24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ОБ</a:t>
              </a:r>
              <a:r>
                <a:rPr sz="700" b="1" spc="-71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Р</a:t>
              </a:r>
              <a:r>
                <a:rPr sz="700" b="1" spc="24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АЗОВАНИЕ</a:t>
              </a:r>
              <a:endParaRPr sz="700" dirty="0">
                <a:latin typeface="Montserrat bold" panose="00000800000000000000" pitchFamily="2" charset="-52"/>
                <a:cs typeface="Calibri"/>
              </a:endParaRPr>
            </a:p>
          </p:txBody>
        </p:sp>
        <p:sp>
          <p:nvSpPr>
            <p:cNvPr id="83" name="object 83"/>
            <p:cNvSpPr txBox="1"/>
            <p:nvPr/>
          </p:nvSpPr>
          <p:spPr>
            <a:xfrm rot="3840000">
              <a:off x="4104230" y="4089426"/>
              <a:ext cx="930611" cy="1709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958"/>
                </a:lnSpc>
              </a:pPr>
              <a:r>
                <a:rPr sz="1100" b="1" spc="61" baseline="3267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ИН</a:t>
              </a:r>
              <a:r>
                <a:rPr sz="1100" b="1" spc="79" baseline="3267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К</a:t>
              </a:r>
              <a:r>
                <a:rPr sz="700" b="1" spc="24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ЛЮЗИВНОЕ</a:t>
              </a:r>
              <a:endParaRPr sz="700" dirty="0">
                <a:latin typeface="Montserrat bold" panose="00000800000000000000" pitchFamily="2" charset="-52"/>
                <a:cs typeface="Calibri"/>
              </a:endParaRPr>
            </a:p>
          </p:txBody>
        </p:sp>
        <p:sp>
          <p:nvSpPr>
            <p:cNvPr id="84" name="object 84"/>
            <p:cNvSpPr txBox="1"/>
            <p:nvPr/>
          </p:nvSpPr>
          <p:spPr>
            <a:xfrm rot="3840000">
              <a:off x="3988415" y="4160425"/>
              <a:ext cx="860460" cy="1709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962"/>
                </a:lnSpc>
              </a:pPr>
              <a:r>
                <a:rPr sz="700" b="1" spc="24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ОБ</a:t>
              </a:r>
              <a:r>
                <a:rPr sz="700" b="1" spc="-76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Р</a:t>
              </a:r>
              <a:r>
                <a:rPr sz="700" b="1" spc="24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АЗОВАНИЕ</a:t>
              </a:r>
              <a:endParaRPr sz="700" dirty="0">
                <a:latin typeface="Montserrat bold" panose="00000800000000000000" pitchFamily="2" charset="-52"/>
                <a:cs typeface="Calibri"/>
              </a:endParaRPr>
            </a:p>
          </p:txBody>
        </p:sp>
        <p:sp>
          <p:nvSpPr>
            <p:cNvPr id="85" name="object 85"/>
            <p:cNvSpPr txBox="1"/>
            <p:nvPr/>
          </p:nvSpPr>
          <p:spPr>
            <a:xfrm rot="1500000">
              <a:off x="5270754" y="4837186"/>
              <a:ext cx="538088" cy="25648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992"/>
                </a:lnSpc>
              </a:pPr>
              <a:r>
                <a:rPr sz="700" b="1" spc="35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СРЕДНЕЕ</a:t>
              </a:r>
              <a:endParaRPr sz="700" dirty="0">
                <a:latin typeface="Montserrat bold" panose="00000800000000000000" pitchFamily="2" charset="-52"/>
                <a:cs typeface="Calibri"/>
              </a:endParaRPr>
            </a:p>
          </p:txBody>
        </p:sp>
        <p:sp>
          <p:nvSpPr>
            <p:cNvPr id="86" name="object 86"/>
            <p:cNvSpPr txBox="1"/>
            <p:nvPr/>
          </p:nvSpPr>
          <p:spPr>
            <a:xfrm rot="1500000">
              <a:off x="4826558" y="4989113"/>
              <a:ext cx="1282593" cy="25648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05"/>
                </a:lnSpc>
              </a:pPr>
              <a:r>
                <a:rPr sz="1100" b="1" spc="52" baseline="3267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П</a:t>
              </a:r>
              <a:r>
                <a:rPr sz="1100" b="1" spc="8" baseline="3267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Р</a:t>
              </a:r>
              <a:r>
                <a:rPr sz="1100" b="1" spc="61" baseline="3267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ОФЕ</a:t>
              </a:r>
              <a:r>
                <a:rPr sz="1100" b="1" spc="-18" baseline="3267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С</a:t>
              </a:r>
              <a:r>
                <a:rPr sz="700" b="1" spc="18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СИОН</a:t>
              </a:r>
              <a:r>
                <a:rPr sz="700" b="1" spc="-18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А</a:t>
              </a:r>
              <a:r>
                <a:rPr sz="700" b="1" spc="18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ЛЬНОЕ</a:t>
              </a:r>
              <a:endParaRPr sz="700" dirty="0">
                <a:latin typeface="Montserrat bold" panose="00000800000000000000" pitchFamily="2" charset="-52"/>
                <a:cs typeface="Calibri"/>
              </a:endParaRPr>
            </a:p>
          </p:txBody>
        </p:sp>
        <p:sp>
          <p:nvSpPr>
            <p:cNvPr id="87" name="object 87"/>
            <p:cNvSpPr txBox="1"/>
            <p:nvPr/>
          </p:nvSpPr>
          <p:spPr>
            <a:xfrm rot="1500000">
              <a:off x="4967192" y="5139393"/>
              <a:ext cx="858984" cy="25648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992"/>
                </a:lnSpc>
              </a:pPr>
              <a:r>
                <a:rPr sz="700" b="1" spc="24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ОБ</a:t>
              </a:r>
              <a:r>
                <a:rPr sz="700" b="1" spc="-65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Р</a:t>
              </a:r>
              <a:r>
                <a:rPr sz="700" b="1" spc="24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АЗОВАНИЕ</a:t>
              </a:r>
              <a:endParaRPr sz="700" dirty="0">
                <a:latin typeface="Montserrat bold" panose="00000800000000000000" pitchFamily="2" charset="-52"/>
                <a:cs typeface="Calibri"/>
              </a:endParaRPr>
            </a:p>
          </p:txBody>
        </p:sp>
        <p:sp>
          <p:nvSpPr>
            <p:cNvPr id="88" name="object 88"/>
            <p:cNvSpPr txBox="1"/>
            <p:nvPr/>
          </p:nvSpPr>
          <p:spPr>
            <a:xfrm rot="1440000">
              <a:off x="6217407" y="1825953"/>
              <a:ext cx="1129753" cy="25648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05"/>
                </a:lnSpc>
              </a:pPr>
              <a:r>
                <a:rPr sz="700" b="1" spc="6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ДОП</a:t>
              </a:r>
              <a:r>
                <a:rPr sz="700" b="1" spc="-18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О</a:t>
              </a:r>
              <a:r>
                <a:rPr sz="700" b="1" spc="29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ЛНИТЕЛЬНОЕ</a:t>
              </a:r>
              <a:endParaRPr sz="700" dirty="0">
                <a:latin typeface="Montserrat bold" panose="00000800000000000000" pitchFamily="2" charset="-52"/>
                <a:cs typeface="Calibri"/>
              </a:endParaRPr>
            </a:p>
          </p:txBody>
        </p:sp>
        <p:sp>
          <p:nvSpPr>
            <p:cNvPr id="89" name="object 89"/>
            <p:cNvSpPr txBox="1"/>
            <p:nvPr/>
          </p:nvSpPr>
          <p:spPr>
            <a:xfrm rot="1440000">
              <a:off x="6285424" y="1978423"/>
              <a:ext cx="858245" cy="25648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11"/>
                </a:lnSpc>
              </a:pPr>
              <a:r>
                <a:rPr sz="700" b="1" spc="24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ОБ</a:t>
              </a:r>
              <a:r>
                <a:rPr sz="700" b="1" spc="-59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Р</a:t>
              </a:r>
              <a:r>
                <a:rPr sz="700" b="1" spc="24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АЗОВАНИЕ</a:t>
              </a:r>
              <a:endParaRPr sz="700" dirty="0">
                <a:latin typeface="Montserrat bold" panose="00000800000000000000" pitchFamily="2" charset="-52"/>
                <a:cs typeface="Calibri"/>
              </a:endParaRPr>
            </a:p>
          </p:txBody>
        </p:sp>
        <p:sp>
          <p:nvSpPr>
            <p:cNvPr id="90" name="object 90"/>
            <p:cNvSpPr txBox="1"/>
            <p:nvPr/>
          </p:nvSpPr>
          <p:spPr>
            <a:xfrm rot="4020000">
              <a:off x="7152355" y="2823756"/>
              <a:ext cx="1137168" cy="1709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05"/>
                </a:lnSpc>
              </a:pPr>
              <a:r>
                <a:rPr sz="700" b="1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Г</a:t>
              </a:r>
              <a:r>
                <a:rPr sz="700" b="1" spc="24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О</a:t>
              </a:r>
              <a:r>
                <a:rPr sz="700" b="1" spc="-29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С</a:t>
              </a:r>
              <a:r>
                <a:rPr sz="700" b="1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У</a:t>
              </a:r>
              <a:r>
                <a:rPr sz="700" b="1" spc="29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ДА</a:t>
              </a:r>
              <a:r>
                <a:rPr sz="700" b="1" spc="6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Р</a:t>
              </a:r>
              <a:r>
                <a:rPr sz="700" b="1" spc="24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С</a:t>
              </a:r>
              <a:r>
                <a:rPr sz="700" b="1" spc="35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ТВЕННАЯ</a:t>
              </a:r>
              <a:endParaRPr sz="700" dirty="0">
                <a:latin typeface="Montserrat bold" panose="00000800000000000000" pitchFamily="2" charset="-52"/>
                <a:cs typeface="Calibri"/>
              </a:endParaRPr>
            </a:p>
          </p:txBody>
        </p:sp>
        <p:sp>
          <p:nvSpPr>
            <p:cNvPr id="91" name="object 91"/>
            <p:cNvSpPr txBox="1"/>
            <p:nvPr/>
          </p:nvSpPr>
          <p:spPr>
            <a:xfrm rot="4020000">
              <a:off x="7236392" y="2888559"/>
              <a:ext cx="661945" cy="1709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11"/>
                </a:lnSpc>
              </a:pPr>
              <a:r>
                <a:rPr sz="700" b="1" spc="12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П</a:t>
              </a:r>
              <a:r>
                <a:rPr sz="700" b="1" spc="-12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О</a:t>
              </a:r>
              <a:r>
                <a:rPr sz="700" b="1" spc="41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ЛИТИ</a:t>
              </a:r>
              <a:r>
                <a:rPr sz="700" b="1" spc="12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К</a:t>
              </a:r>
              <a:r>
                <a:rPr sz="700" b="1" spc="6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А</a:t>
              </a:r>
              <a:endParaRPr sz="700" dirty="0">
                <a:latin typeface="Montserrat bold" panose="00000800000000000000" pitchFamily="2" charset="-52"/>
                <a:cs typeface="Calibri"/>
              </a:endParaRPr>
            </a:p>
          </p:txBody>
        </p:sp>
        <p:sp>
          <p:nvSpPr>
            <p:cNvPr id="92" name="object 92"/>
            <p:cNvSpPr txBox="1"/>
            <p:nvPr/>
          </p:nvSpPr>
          <p:spPr>
            <a:xfrm rot="17760000">
              <a:off x="7272604" y="4085710"/>
              <a:ext cx="538088" cy="1709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17"/>
                </a:lnSpc>
              </a:pPr>
              <a:r>
                <a:rPr sz="700" b="1" spc="35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СРЕДНЕЕ</a:t>
              </a:r>
              <a:endParaRPr sz="700" dirty="0">
                <a:latin typeface="Montserrat bold" panose="00000800000000000000" pitchFamily="2" charset="-52"/>
                <a:cs typeface="Calibri"/>
              </a:endParaRPr>
            </a:p>
          </p:txBody>
        </p:sp>
        <p:sp>
          <p:nvSpPr>
            <p:cNvPr id="93" name="object 93"/>
            <p:cNvSpPr txBox="1"/>
            <p:nvPr/>
          </p:nvSpPr>
          <p:spPr>
            <a:xfrm rot="17760000">
              <a:off x="7263189" y="4158141"/>
              <a:ext cx="858246" cy="1709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17"/>
                </a:lnSpc>
              </a:pPr>
              <a:r>
                <a:rPr sz="700" b="1" spc="24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ОБ</a:t>
              </a:r>
              <a:r>
                <a:rPr sz="700" b="1" spc="-65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Р</a:t>
              </a:r>
              <a:r>
                <a:rPr sz="700" b="1" spc="24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АЗОВАНИЕ</a:t>
              </a:r>
              <a:endParaRPr sz="700" dirty="0">
                <a:latin typeface="Montserrat bold" panose="00000800000000000000" pitchFamily="2" charset="-52"/>
                <a:cs typeface="Calibri"/>
              </a:endParaRPr>
            </a:p>
          </p:txBody>
        </p:sp>
        <p:sp>
          <p:nvSpPr>
            <p:cNvPr id="94" name="object 94"/>
            <p:cNvSpPr txBox="1"/>
            <p:nvPr/>
          </p:nvSpPr>
          <p:spPr>
            <a:xfrm rot="20220000">
              <a:off x="6452281" y="4895099"/>
              <a:ext cx="514937" cy="25648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17"/>
                </a:lnSpc>
              </a:pPr>
              <a:r>
                <a:rPr sz="700" b="1" spc="24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ВЫСШЕЕ</a:t>
              </a:r>
              <a:endParaRPr sz="700" dirty="0">
                <a:latin typeface="Montserrat bold" panose="00000800000000000000" pitchFamily="2" charset="-52"/>
                <a:cs typeface="Calibri"/>
              </a:endParaRPr>
            </a:p>
          </p:txBody>
        </p:sp>
        <p:sp>
          <p:nvSpPr>
            <p:cNvPr id="95" name="object 95"/>
            <p:cNvSpPr txBox="1"/>
            <p:nvPr/>
          </p:nvSpPr>
          <p:spPr>
            <a:xfrm rot="20220000">
              <a:off x="6346304" y="5048854"/>
              <a:ext cx="858984" cy="25648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017"/>
                </a:lnSpc>
              </a:pPr>
              <a:r>
                <a:rPr sz="700" b="1" spc="24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ОБ</a:t>
              </a:r>
              <a:r>
                <a:rPr sz="700" b="1" spc="-65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Р</a:t>
              </a:r>
              <a:r>
                <a:rPr sz="700" b="1" spc="24" dirty="0">
                  <a:solidFill>
                    <a:srgbClr val="FFFFFF"/>
                  </a:solidFill>
                  <a:latin typeface="Montserrat bold" panose="00000800000000000000" pitchFamily="2" charset="-52"/>
                  <a:cs typeface="Calibri"/>
                </a:rPr>
                <a:t>АЗОВАНИЕ</a:t>
              </a:r>
              <a:endParaRPr sz="700" dirty="0">
                <a:latin typeface="Montserrat bold" panose="00000800000000000000" pitchFamily="2" charset="-52"/>
                <a:cs typeface="Calibri"/>
              </a:endParaRPr>
            </a:p>
          </p:txBody>
        </p:sp>
        <p:grpSp>
          <p:nvGrpSpPr>
            <p:cNvPr id="76" name="object 96"/>
            <p:cNvGrpSpPr/>
            <p:nvPr/>
          </p:nvGrpSpPr>
          <p:grpSpPr>
            <a:xfrm>
              <a:off x="5047671" y="2496138"/>
              <a:ext cx="2088741" cy="2086504"/>
              <a:chOff x="4289550" y="2124029"/>
              <a:chExt cx="1777364" cy="1775460"/>
            </a:xfrm>
          </p:grpSpPr>
          <p:pic>
            <p:nvPicPr>
              <p:cNvPr id="97" name="object 97"/>
              <p:cNvPicPr/>
              <p:nvPr/>
            </p:nvPicPr>
            <p:blipFill>
              <a:blip r:embed="rId46" cstate="print"/>
              <a:stretch>
                <a:fillRect/>
              </a:stretch>
            </p:blipFill>
            <p:spPr>
              <a:xfrm>
                <a:off x="4323041" y="2600891"/>
                <a:ext cx="149984" cy="227728"/>
              </a:xfrm>
              <a:prstGeom prst="rect">
                <a:avLst/>
              </a:prstGeom>
            </p:spPr>
          </p:pic>
          <p:pic>
            <p:nvPicPr>
              <p:cNvPr id="98" name="object 98"/>
              <p:cNvPicPr/>
              <p:nvPr/>
            </p:nvPicPr>
            <p:blipFill>
              <a:blip r:embed="rId47" cstate="print"/>
              <a:stretch>
                <a:fillRect/>
              </a:stretch>
            </p:blipFill>
            <p:spPr>
              <a:xfrm>
                <a:off x="4289550" y="3243366"/>
                <a:ext cx="169222" cy="202912"/>
              </a:xfrm>
              <a:prstGeom prst="rect">
                <a:avLst/>
              </a:prstGeom>
            </p:spPr>
          </p:pic>
          <p:pic>
            <p:nvPicPr>
              <p:cNvPr id="99" name="object 99"/>
              <p:cNvPicPr/>
              <p:nvPr/>
            </p:nvPicPr>
            <p:blipFill>
              <a:blip r:embed="rId48" cstate="print"/>
              <a:stretch>
                <a:fillRect/>
              </a:stretch>
            </p:blipFill>
            <p:spPr>
              <a:xfrm>
                <a:off x="5427122" y="3682835"/>
                <a:ext cx="159313" cy="214538"/>
              </a:xfrm>
              <a:prstGeom prst="rect">
                <a:avLst/>
              </a:prstGeom>
            </p:spPr>
          </p:pic>
          <p:pic>
            <p:nvPicPr>
              <p:cNvPr id="100" name="object 100"/>
              <p:cNvPicPr/>
              <p:nvPr/>
            </p:nvPicPr>
            <p:blipFill>
              <a:blip r:embed="rId49" cstate="print"/>
              <a:stretch>
                <a:fillRect/>
              </a:stretch>
            </p:blipFill>
            <p:spPr>
              <a:xfrm>
                <a:off x="4762122" y="3714152"/>
                <a:ext cx="130860" cy="185331"/>
              </a:xfrm>
              <a:prstGeom prst="rect">
                <a:avLst/>
              </a:prstGeom>
            </p:spPr>
          </p:pic>
          <p:pic>
            <p:nvPicPr>
              <p:cNvPr id="101" name="object 101"/>
              <p:cNvPicPr/>
              <p:nvPr/>
            </p:nvPicPr>
            <p:blipFill>
              <a:blip r:embed="rId50" cstate="print"/>
              <a:stretch>
                <a:fillRect/>
              </a:stretch>
            </p:blipFill>
            <p:spPr>
              <a:xfrm>
                <a:off x="5881752" y="2608710"/>
                <a:ext cx="184912" cy="216302"/>
              </a:xfrm>
              <a:prstGeom prst="rect">
                <a:avLst/>
              </a:prstGeom>
            </p:spPr>
          </p:pic>
          <p:pic>
            <p:nvPicPr>
              <p:cNvPr id="102" name="object 102"/>
              <p:cNvPicPr/>
              <p:nvPr/>
            </p:nvPicPr>
            <p:blipFill>
              <a:blip r:embed="rId51" cstate="print"/>
              <a:stretch>
                <a:fillRect/>
              </a:stretch>
            </p:blipFill>
            <p:spPr>
              <a:xfrm>
                <a:off x="5891202" y="3271344"/>
                <a:ext cx="133883" cy="214675"/>
              </a:xfrm>
              <a:prstGeom prst="rect">
                <a:avLst/>
              </a:prstGeom>
            </p:spPr>
          </p:pic>
          <p:pic>
            <p:nvPicPr>
              <p:cNvPr id="103" name="object 103"/>
              <p:cNvPicPr/>
              <p:nvPr/>
            </p:nvPicPr>
            <p:blipFill>
              <a:blip r:embed="rId52" cstate="print"/>
              <a:stretch>
                <a:fillRect/>
              </a:stretch>
            </p:blipFill>
            <p:spPr>
              <a:xfrm>
                <a:off x="5367527" y="2124029"/>
                <a:ext cx="211738" cy="211693"/>
              </a:xfrm>
              <a:prstGeom prst="rect">
                <a:avLst/>
              </a:prstGeom>
            </p:spPr>
          </p:pic>
        </p:grpSp>
      </p:grpSp>
      <p:sp>
        <p:nvSpPr>
          <p:cNvPr id="125" name="object 125"/>
          <p:cNvSpPr txBox="1"/>
          <p:nvPr/>
        </p:nvSpPr>
        <p:spPr>
          <a:xfrm>
            <a:off x="428596" y="3071810"/>
            <a:ext cx="2500330" cy="3793028"/>
          </a:xfrm>
          <a:prstGeom prst="rect">
            <a:avLst/>
          </a:prstGeom>
        </p:spPr>
        <p:txBody>
          <a:bodyPr vert="horz" wrap="square" lIns="0" tIns="14925" rIns="0" bIns="0" rtlCol="0">
            <a:spAutoFit/>
          </a:bodyPr>
          <a:lstStyle/>
          <a:p>
            <a:pPr marL="14925" marR="792520">
              <a:lnSpc>
                <a:spcPct val="80000"/>
              </a:lnSpc>
              <a:spcBef>
                <a:spcPts val="900"/>
              </a:spcBef>
            </a:pPr>
            <a:r>
              <a:rPr lang="ru-RU" sz="1600" b="1" dirty="0"/>
              <a:t>Самореализация детей,  выявление и развитие  талантов</a:t>
            </a:r>
          </a:p>
          <a:p>
            <a:pPr marL="311123" marR="315665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популяризация научных знаний</a:t>
            </a:r>
          </a:p>
          <a:p>
            <a:pPr marL="311123" marR="315665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приобщение к научно-техническому  творчеству и технологиям</a:t>
            </a:r>
          </a:p>
          <a:p>
            <a:pPr marL="311123" marR="315665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профессиональное и личностное  самоопределение</a:t>
            </a:r>
          </a:p>
          <a:p>
            <a:pPr marL="311123" marR="315665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обновление системы дополнительного  образования</a:t>
            </a:r>
          </a:p>
          <a:p>
            <a:pPr marL="311123" marR="315665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выявление и развитие одаренных детей</a:t>
            </a:r>
          </a:p>
        </p:txBody>
      </p:sp>
      <p:sp>
        <p:nvSpPr>
          <p:cNvPr id="126" name="object 126"/>
          <p:cNvSpPr txBox="1"/>
          <p:nvPr/>
        </p:nvSpPr>
        <p:spPr>
          <a:xfrm>
            <a:off x="6357950" y="1016519"/>
            <a:ext cx="2786050" cy="3486790"/>
          </a:xfrm>
          <a:prstGeom prst="rect">
            <a:avLst/>
          </a:prstGeom>
        </p:spPr>
        <p:txBody>
          <a:bodyPr vert="horz" wrap="square" lIns="0" tIns="14925" rIns="0" bIns="0" rtlCol="0">
            <a:spAutoFit/>
          </a:bodyPr>
          <a:lstStyle/>
          <a:p>
            <a:pPr marL="14925" marR="537301">
              <a:lnSpc>
                <a:spcPct val="80000"/>
              </a:lnSpc>
              <a:spcBef>
                <a:spcPts val="118"/>
              </a:spcBef>
            </a:pPr>
            <a:r>
              <a:rPr lang="ru-RU" sz="1600" b="1" dirty="0"/>
              <a:t>Формирование  культуры безопасной  жизнедеятельности</a:t>
            </a:r>
            <a:br>
              <a:rPr lang="ru-RU" sz="1600" b="1" dirty="0"/>
            </a:br>
            <a:r>
              <a:rPr lang="ru-RU" sz="1600" b="1" dirty="0"/>
              <a:t>и здорового образа жизни</a:t>
            </a:r>
          </a:p>
          <a:p>
            <a:pPr marL="308884" marR="73133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293" dirty="0"/>
              <a:t>профилактика детского и  семейного неблагополучия</a:t>
            </a:r>
          </a:p>
          <a:p>
            <a:pPr marL="308884" marR="73133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293" dirty="0"/>
              <a:t>соблюдение прав ребенка</a:t>
            </a:r>
          </a:p>
          <a:p>
            <a:pPr marL="308884" marR="73133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293" dirty="0"/>
              <a:t>обеспечение физической и  психологической безопасности, в  </a:t>
            </a:r>
            <a:r>
              <a:rPr lang="ru-RU" sz="1293" dirty="0" err="1"/>
              <a:t>т.ч</a:t>
            </a:r>
            <a:r>
              <a:rPr lang="ru-RU" sz="1293" dirty="0"/>
              <a:t>. формирование готовности к  действиям в экстремальных  условиях</a:t>
            </a:r>
          </a:p>
          <a:p>
            <a:pPr marL="308884" marR="243278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293" dirty="0"/>
              <a:t>формирование ориентации на  здоровый образ жизни</a:t>
            </a:r>
          </a:p>
          <a:p>
            <a:pPr marL="308884" marR="243278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293" dirty="0"/>
              <a:t>обеспечение защищенности от  любых видов насилия</a:t>
            </a:r>
          </a:p>
        </p:txBody>
      </p:sp>
      <p:sp>
        <p:nvSpPr>
          <p:cNvPr id="127" name="object 127"/>
          <p:cNvSpPr txBox="1"/>
          <p:nvPr/>
        </p:nvSpPr>
        <p:spPr>
          <a:xfrm>
            <a:off x="6500826" y="4714884"/>
            <a:ext cx="2379826" cy="2134112"/>
          </a:xfrm>
          <a:prstGeom prst="rect">
            <a:avLst/>
          </a:prstGeom>
        </p:spPr>
        <p:txBody>
          <a:bodyPr vert="horz" wrap="square" lIns="0" tIns="14925" rIns="0" bIns="0" rtlCol="0">
            <a:spAutoFit/>
          </a:bodyPr>
          <a:lstStyle/>
          <a:p>
            <a:pPr marL="14925" marR="5970">
              <a:lnSpc>
                <a:spcPct val="80000"/>
              </a:lnSpc>
              <a:spcBef>
                <a:spcPts val="118"/>
              </a:spcBef>
            </a:pPr>
            <a:r>
              <a:rPr lang="ru-RU" sz="1600" b="1" dirty="0"/>
              <a:t>Воспитание в условиях  развития цифровой среды</a:t>
            </a:r>
          </a:p>
          <a:p>
            <a:pPr marL="316345" marR="791027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600" dirty="0" err="1"/>
              <a:t>медиабезопасность</a:t>
            </a:r>
            <a:endParaRPr lang="ru-RU" sz="1600" dirty="0"/>
          </a:p>
          <a:p>
            <a:pPr marL="316345" marR="791027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цифровое поведение</a:t>
            </a:r>
          </a:p>
          <a:p>
            <a:pPr marL="316345" marR="791027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цифровая грамотность</a:t>
            </a:r>
          </a:p>
        </p:txBody>
      </p:sp>
      <p:pic>
        <p:nvPicPr>
          <p:cNvPr id="128" name="Рисунок 127">
            <a:extLst>
              <a:ext uri="{FF2B5EF4-FFF2-40B4-BE49-F238E27FC236}">
                <a16:creationId xmlns="" xmlns:a16="http://schemas.microsoft.com/office/drawing/2014/main" id="{4203A923-F1AC-40BF-819D-1711582E9C09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/>
        </p:blipFill>
        <p:spPr bwMode="auto">
          <a:xfrm>
            <a:off x="0" y="741522"/>
            <a:ext cx="9144000" cy="20747"/>
          </a:xfrm>
          <a:prstGeom prst="rect">
            <a:avLst/>
          </a:prstGeom>
        </p:spPr>
      </p:pic>
      <p:sp>
        <p:nvSpPr>
          <p:cNvPr id="129" name="Заголовок 12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/>
              <a:t>Кластерная модель региональной системы воспитания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C24DA97C-23DF-4DBE-ABFC-EC55A8052045}"/>
              </a:ext>
            </a:extLst>
          </p:cNvPr>
          <p:cNvSpPr txBox="1"/>
          <p:nvPr/>
        </p:nvSpPr>
        <p:spPr>
          <a:xfrm>
            <a:off x="237949" y="930873"/>
            <a:ext cx="3619671" cy="156943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4925">
              <a:lnSpc>
                <a:spcPct val="80000"/>
              </a:lnSpc>
              <a:spcBef>
                <a:spcPts val="900"/>
              </a:spcBef>
            </a:pPr>
            <a:r>
              <a:rPr lang="ru-RU" sz="1600" b="1" dirty="0"/>
              <a:t>Гражданственность и патриотизм</a:t>
            </a:r>
          </a:p>
          <a:p>
            <a:pPr marL="331271" marR="1351462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ea typeface="PT Sans" panose="020B0604020202020204" charset="-52"/>
              </a:rPr>
              <a:t>гражданско-правовое воспитание</a:t>
            </a:r>
            <a:r>
              <a:rPr lang="en-US" sz="1200" dirty="0">
                <a:ea typeface="PT Sans" panose="020B0604020202020204" charset="-52"/>
              </a:rPr>
              <a:t> </a:t>
            </a:r>
            <a:r>
              <a:rPr lang="ru-RU" sz="1200" dirty="0">
                <a:ea typeface="PT Sans" panose="020B0604020202020204" charset="-52"/>
              </a:rPr>
              <a:t>социальная</a:t>
            </a:r>
            <a:r>
              <a:rPr lang="en-US" sz="1200" dirty="0">
                <a:ea typeface="PT Sans" panose="020B0604020202020204" charset="-52"/>
              </a:rPr>
              <a:t> </a:t>
            </a:r>
            <a:r>
              <a:rPr lang="ru-RU" sz="1200" dirty="0">
                <a:ea typeface="PT Sans" panose="020B0604020202020204" charset="-52"/>
              </a:rPr>
              <a:t>активность</a:t>
            </a:r>
          </a:p>
          <a:p>
            <a:pPr marL="331271" marR="962665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ea typeface="PT Sans" panose="020B0604020202020204" charset="-52"/>
              </a:rPr>
              <a:t>этнокультурное образование  и диалог культур</a:t>
            </a:r>
          </a:p>
          <a:p>
            <a:pPr marL="331271" marR="962665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ea typeface="PT Sans" panose="020B0604020202020204" charset="-52"/>
              </a:rPr>
              <a:t>приобщение детей к  культурному наследию</a:t>
            </a:r>
          </a:p>
          <a:p>
            <a:pPr marL="331271" marR="962665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ea typeface="PT Sans" panose="020B0604020202020204" charset="-52"/>
              </a:rPr>
              <a:t>детский образовательный  туризм</a:t>
            </a:r>
          </a:p>
        </p:txBody>
      </p:sp>
      <p:sp>
        <p:nvSpPr>
          <p:cNvPr id="109" name="Номер слайда 2">
            <a:extLst>
              <a:ext uri="{FF2B5EF4-FFF2-40B4-BE49-F238E27FC236}">
                <a16:creationId xmlns="" xmlns:a16="http://schemas.microsoft.com/office/drawing/2014/main" id="{A8191B68-151B-49D6-9ABD-E769BD21A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0E58430-FFFB-4512-9722-3B2B2F0EE9F2}" type="slidenum">
              <a:rPr lang="ru-RU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538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C7882DD-F400-4642-9177-F5E565BEC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3725" y="6350001"/>
            <a:ext cx="2057400" cy="365125"/>
          </a:xfrm>
        </p:spPr>
        <p:txBody>
          <a:bodyPr/>
          <a:lstStyle/>
          <a:p>
            <a:fld id="{B0821026-ADDA-4A1A-9241-B8D33AE63E3B}" type="slidenum">
              <a:rPr lang="ru-RU" smtClean="0"/>
              <a:pPr/>
              <a:t>50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F970B5D-AA30-4C46-ABEC-550A5E1F59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4830" y="967824"/>
            <a:ext cx="6170264" cy="4418012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142 253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учащихся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1-4 классов школ Пермского края (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575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учащихся 1-4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Гайнского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округа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Требования: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Внедрение единого рациона питания (единого типового меню)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отдельно взятом муниципальном образовании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Индивидуальное меню для детей, нуждающихся в специализированном питании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Контроль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Качество продуктов питания, условия  транспортировки и хранения</a:t>
            </a:r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Качество готовой продукции</a:t>
            </a:r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Усиление роли родительского контроля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ru-RU" sz="1800" dirty="0">
              <a:latin typeface="Montserrat Regular" panose="020B0604020202020204" charset="-52"/>
            </a:endParaRPr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282"/>
          <a:stretch>
            <a:fillRect/>
          </a:stretch>
        </p:blipFill>
        <p:spPr bwMode="auto">
          <a:xfrm>
            <a:off x="6527114" y="961753"/>
            <a:ext cx="2121015" cy="287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C:\Users\lgpankova\Desktop\3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114" y="3893455"/>
            <a:ext cx="2121015" cy="282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ADA1DC20-78D1-46C8-81EB-AC31943F9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r>
              <a:rPr lang="ru-RU" sz="3200" dirty="0"/>
              <a:t>Бесплатное горячее питание для детей начальных классов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43CE224-8E0F-4C10-A3A6-5D20E1C14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0" y="750148"/>
            <a:ext cx="9144000" cy="2074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4830" y="450123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Индексация норм питания:</a:t>
            </a:r>
            <a:endParaRPr lang="ru-RU" sz="16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 01.01.2021:</a:t>
            </a:r>
            <a:endParaRPr lang="ru-RU" sz="16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на 1 ступени обучения –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75,50</a:t>
            </a:r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руб.;</a:t>
            </a:r>
            <a:endParaRPr lang="ru-RU" sz="16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на 2,3 ступенях обучения –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84,66</a:t>
            </a:r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руб.</a:t>
            </a:r>
            <a:endParaRPr lang="ru-RU" sz="16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 01.01.2022:</a:t>
            </a:r>
            <a:endParaRPr lang="ru-RU" sz="16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на 1 ступени обучения –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78,52</a:t>
            </a:r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руб.;</a:t>
            </a:r>
            <a:endParaRPr lang="ru-RU" sz="16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на 2,3 ступенях обучения –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88,05</a:t>
            </a:r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руб.</a:t>
            </a:r>
            <a:endParaRPr lang="ru-RU" sz="16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739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94830" y="165277"/>
            <a:ext cx="8220520" cy="66716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sz="2400" b="1" dirty="0"/>
              <a:t>Соблюдение санитарно-эпидемиологических требований в условиях угрозы распространения новой </a:t>
            </a:r>
            <a:r>
              <a:rPr lang="ru-RU" sz="2400" b="1" dirty="0" err="1"/>
              <a:t>коронавирусной</a:t>
            </a:r>
            <a:r>
              <a:rPr lang="ru-RU" sz="2400" b="1" dirty="0"/>
              <a:t> инфекции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DC377-080C-45A9-A521-3EB1EACC8955}" type="slidenum">
              <a:rPr lang="ru-RU" altLang="ru-RU" smtClean="0"/>
              <a:pPr>
                <a:defRPr/>
              </a:pPr>
              <a:t>51</a:t>
            </a:fld>
            <a:endParaRPr lang="ru-RU" alt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94899" y="5853157"/>
            <a:ext cx="5706602" cy="930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C0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ru-RU" alt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57158" y="857232"/>
            <a:ext cx="7672713" cy="5365882"/>
          </a:xfrm>
          <a:prstGeom prst="rect">
            <a:avLst/>
          </a:prstGeom>
        </p:spPr>
        <p:txBody>
          <a:bodyPr vert="horz" lIns="108850" tIns="54425" rIns="108850" bIns="54425" rtlCol="0">
            <a:noAutofit/>
          </a:bodyPr>
          <a:lstStyle>
            <a:lvl1pPr marL="306162" indent="-306162" algn="l" defTabSz="81643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350" indent="-255135" algn="l" defTabSz="81643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538" indent="-204107" algn="l" defTabSz="81643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753" indent="-204107" algn="l" defTabSz="81643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970" indent="-204107" algn="l" defTabSz="81643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5185" indent="-204107" algn="l" defTabSz="81643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400" indent="-204107" algn="l" defTabSz="81643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616" indent="-204107" algn="l" defTabSz="81643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830" indent="-204107" algn="l" defTabSz="81643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900"/>
              </a:spcBef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Мероприятия перед открытием:</a:t>
            </a:r>
          </a:p>
          <a:p>
            <a:pPr marL="342900" indent="-342900">
              <a:lnSpc>
                <a:spcPct val="80000"/>
              </a:lnSpc>
              <a:spcBef>
                <a:spcPts val="900"/>
              </a:spcBef>
              <a:buAutoNum type="arabicPeriod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Генеральная уборка с дезинфицирующими средствами</a:t>
            </a:r>
          </a:p>
          <a:p>
            <a:pPr marL="342900" indent="-342900">
              <a:lnSpc>
                <a:spcPct val="80000"/>
              </a:lnSpc>
              <a:spcBef>
                <a:spcPts val="900"/>
              </a:spcBef>
              <a:buAutoNum type="arabicPeriod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Проверка и очистка вентиляционных систем</a:t>
            </a:r>
          </a:p>
          <a:p>
            <a:pPr marL="342900" indent="-342900">
              <a:lnSpc>
                <a:spcPct val="80000"/>
              </a:lnSpc>
              <a:spcBef>
                <a:spcPts val="900"/>
              </a:spcBef>
              <a:buFont typeface="Arial" pitchFamily="34" charset="0"/>
              <a:buAutoNum type="arabicPeriod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Обеспечение запаса дезинфицирующих средств, заправка дозаторов  антисептическим средством для обработки рук, обеспечение запасов дезинфицирующих средств 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СИЗов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персонала пищеблоков</a:t>
            </a:r>
          </a:p>
          <a:p>
            <a:pPr marL="0" indent="0">
              <a:lnSpc>
                <a:spcPct val="80000"/>
              </a:lnSpc>
              <a:spcBef>
                <a:spcPts val="90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Мероприятия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 1 сентября:</a:t>
            </a:r>
          </a:p>
          <a:p>
            <a:pPr marL="342900" indent="-342900">
              <a:lnSpc>
                <a:spcPts val="1400"/>
              </a:lnSpc>
              <a:spcBef>
                <a:spcPts val="900"/>
              </a:spcBef>
              <a:buAutoNum type="arabicPeriod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Утренние/дневные фильтры с использованием бесконтактных термометров</a:t>
            </a:r>
          </a:p>
          <a:p>
            <a:pPr marL="342900" indent="-342900">
              <a:lnSpc>
                <a:spcPts val="1400"/>
              </a:lnSpc>
              <a:spcBef>
                <a:spcPts val="900"/>
              </a:spcBef>
              <a:buAutoNum type="arabicPeriod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Незамедлительная изоляция детей с признаками респираторных заболеваний в медкабинеты с предупреждением родителей</a:t>
            </a:r>
          </a:p>
          <a:p>
            <a:pPr marL="342900" indent="-342900">
              <a:lnSpc>
                <a:spcPts val="1400"/>
              </a:lnSpc>
              <a:spcBef>
                <a:spcPts val="900"/>
              </a:spcBef>
              <a:buAutoNum type="arabicPeriod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Организация социального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дистанцирования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: организация учебного процесса по специально разработанному расписанию, исключение скопления людей</a:t>
            </a:r>
          </a:p>
          <a:p>
            <a:pPr marL="342900" indent="-342900">
              <a:lnSpc>
                <a:spcPts val="1400"/>
              </a:lnSpc>
              <a:spcBef>
                <a:spcPts val="900"/>
              </a:spcBef>
              <a:buFont typeface="Arial" pitchFamily="34" charset="0"/>
              <a:buAutoNum type="arabicPeriod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Регулярная дезинфекция помещений (обработка рабочих поверхностей, пола, дверных ручек, помещений пищеблоков, мебели, санузлов)</a:t>
            </a:r>
          </a:p>
          <a:p>
            <a:pPr marL="342900" indent="-342900">
              <a:lnSpc>
                <a:spcPts val="1400"/>
              </a:lnSpc>
              <a:spcBef>
                <a:spcPts val="900"/>
              </a:spcBef>
              <a:buFont typeface="Arial" pitchFamily="34" charset="0"/>
              <a:buAutoNum type="arabicPeriod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Дезинфекция воздушной среды с использованием приборов обеззараживания воздуха (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рециркуляторы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бактерицидные лампы)</a:t>
            </a:r>
          </a:p>
          <a:p>
            <a:pPr marL="342900" indent="-342900">
              <a:lnSpc>
                <a:spcPts val="1400"/>
              </a:lnSpc>
              <a:spcBef>
                <a:spcPts val="900"/>
              </a:spcBef>
              <a:buAutoNum type="arabicPeriod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Регулярное проветривание помещений</a:t>
            </a:r>
          </a:p>
          <a:p>
            <a:pPr marL="342900" indent="-342900">
              <a:lnSpc>
                <a:spcPts val="1400"/>
              </a:lnSpc>
              <a:spcBef>
                <a:spcPts val="900"/>
              </a:spcBef>
              <a:buAutoNum type="arabicPeriod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Использование сотрудниками средств индивидуальной защиты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4864" r="96304">
                        <a14:foregroundMark x1="46304" y1="1730" x2="46304" y2="1730"/>
                        <a14:foregroundMark x1="44163" y1="2076" x2="44163" y2="2076"/>
                        <a14:backgroundMark x1="48054" y1="2076" x2="48054" y2="2076"/>
                        <a14:backgroundMark x1="42023" y1="10035" x2="42023" y2="10035"/>
                        <a14:backgroundMark x1="26459" y1="30450" x2="26459" y2="30450"/>
                        <a14:backgroundMark x1="26848" y1="32872" x2="26848" y2="32872"/>
                        <a14:backgroundMark x1="50195" y1="1038" x2="50195" y2="1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798" y="5305039"/>
            <a:ext cx="1262689" cy="946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335" y="2311871"/>
            <a:ext cx="1009616" cy="13095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558"/>
          <a:stretch/>
        </p:blipFill>
        <p:spPr>
          <a:xfrm>
            <a:off x="7672713" y="3746052"/>
            <a:ext cx="1151239" cy="14343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826" y="915300"/>
            <a:ext cx="1000125" cy="1333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4EC6B67-B6B8-4893-B0F9-AB3E2FD9E9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0" y="915301"/>
            <a:ext cx="9144000" cy="207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24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80920" cy="778098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5"/>
          <p:cNvSpPr>
            <a:spLocks noGrp="1"/>
          </p:cNvSpPr>
          <p:nvPr>
            <p:ph idx="1"/>
          </p:nvPr>
        </p:nvSpPr>
        <p:spPr>
          <a:xfrm>
            <a:off x="395536" y="1700808"/>
            <a:ext cx="8352928" cy="475252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ru-RU" sz="3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Почётная грамота </a:t>
            </a:r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Министерства просвещения Российской Федерации </a:t>
            </a:r>
            <a:endParaRPr lang="ru-RU" sz="36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3407" y="1156901"/>
            <a:ext cx="3793525" cy="1200150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Гафнер</a:t>
            </a:r>
            <a:r>
              <a:rPr lang="ru-RU" sz="40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br>
              <a:rPr lang="ru-RU" sz="4000" dirty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40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Ольга Ивановна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24" y="990802"/>
            <a:ext cx="3802927" cy="4867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7963" y="2468262"/>
            <a:ext cx="4744994" cy="2858691"/>
          </a:xfrm>
        </p:spPr>
        <p:txBody>
          <a:bodyPr>
            <a:normAutofit/>
          </a:bodyPr>
          <a:lstStyle/>
          <a:p>
            <a:pPr algn="ctr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  и литературы, учитель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Сергеевская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СОШ» </a:t>
            </a:r>
          </a:p>
          <a:p>
            <a:pPr algn="ctr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работы: 23 года</a:t>
            </a:r>
          </a:p>
        </p:txBody>
      </p:sp>
    </p:spTree>
    <p:extLst>
      <p:ext uri="{BB962C8B-B14F-4D97-AF65-F5344CB8AC3E}">
        <p14:creationId xmlns="" xmlns:p14="http://schemas.microsoft.com/office/powerpoint/2010/main" val="948758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C26764-C683-40E0-961A-22D0752FB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B0689F5-7695-4086-AF46-795E23A13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/>
              <a:t>Почётная грамота </a:t>
            </a:r>
            <a:r>
              <a:rPr lang="ru-RU" sz="4000" b="1" dirty="0"/>
              <a:t>Министерства образования и науки </a:t>
            </a:r>
            <a:endParaRPr lang="ru-RU" sz="4000" b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/>
              <a:t>Пермского </a:t>
            </a:r>
            <a:r>
              <a:rPr lang="ru-RU" sz="4000" b="1" dirty="0"/>
              <a:t>края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444871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81" y="1311361"/>
            <a:ext cx="4665756" cy="12001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Тарасова </a:t>
            </a:r>
            <a:br>
              <a:rPr lang="ru-RU" sz="4400" dirty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44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Татьяна Анатольевна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245" r="38169"/>
          <a:stretch/>
        </p:blipFill>
        <p:spPr>
          <a:xfrm>
            <a:off x="4717937" y="942478"/>
            <a:ext cx="3802382" cy="4853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1319" y="2400300"/>
            <a:ext cx="3832654" cy="2858691"/>
          </a:xfrm>
        </p:spPr>
        <p:txBody>
          <a:bodyPr>
            <a:normAutofit/>
          </a:bodyPr>
          <a:lstStyle/>
          <a:p>
            <a:pPr algn="ctr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 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МЬОУ «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Сергеевская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работы: 23 года</a:t>
            </a:r>
          </a:p>
        </p:txBody>
      </p:sp>
    </p:spTree>
    <p:extLst>
      <p:ext uri="{BB962C8B-B14F-4D97-AF65-F5344CB8AC3E}">
        <p14:creationId xmlns="" xmlns:p14="http://schemas.microsoft.com/office/powerpoint/2010/main" val="32802236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211241" y="1218688"/>
            <a:ext cx="4768453" cy="427128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200" b="1" dirty="0" err="1"/>
              <a:t>Лесникова</a:t>
            </a:r>
            <a:r>
              <a:rPr lang="ru-RU" sz="3200" b="1" dirty="0"/>
              <a:t> Ольга </a:t>
            </a:r>
            <a:r>
              <a:rPr lang="ru-RU" sz="3200" b="1" dirty="0" smtClean="0"/>
              <a:t>Васильевна</a:t>
            </a:r>
          </a:p>
          <a:p>
            <a:pPr>
              <a:buNone/>
            </a:pPr>
            <a:r>
              <a:rPr lang="ru-RU" sz="3200" dirty="0" smtClean="0"/>
              <a:t> </a:t>
            </a:r>
            <a:r>
              <a:rPr lang="ru-RU" sz="3200" dirty="0"/>
              <a:t>учитель математики  МБОУ «Гайнская СОШ»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9" y="1218688"/>
            <a:ext cx="3484489" cy="46459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41763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92" y="1182291"/>
            <a:ext cx="3353990" cy="4471988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468416" y="1060847"/>
            <a:ext cx="4395454" cy="47148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/>
              <a:t>Исаев Аркадий Викторович</a:t>
            </a:r>
            <a:r>
              <a:rPr lang="ru-RU" sz="3200" dirty="0"/>
              <a:t>, </a:t>
            </a:r>
            <a:endParaRPr lang="ru-RU" sz="3200" dirty="0" smtClean="0"/>
          </a:p>
          <a:p>
            <a:pPr>
              <a:buNone/>
            </a:pPr>
            <a:r>
              <a:rPr lang="ru-RU" sz="3200" dirty="0" smtClean="0"/>
              <a:t>учитель </a:t>
            </a:r>
            <a:r>
              <a:rPr lang="ru-RU" sz="3200" dirty="0"/>
              <a:t>физкультуры и ОБЖ</a:t>
            </a:r>
          </a:p>
          <a:p>
            <a:pPr marL="0" indent="0">
              <a:buNone/>
            </a:pPr>
            <a:r>
              <a:rPr lang="ru-RU" sz="3200" dirty="0"/>
              <a:t>   МБОУ «Гайнская     СОШ»</a:t>
            </a:r>
          </a:p>
        </p:txBody>
      </p:sp>
    </p:spTree>
    <p:extLst>
      <p:ext uri="{BB962C8B-B14F-4D97-AF65-F5344CB8AC3E}">
        <p14:creationId xmlns="" xmlns:p14="http://schemas.microsoft.com/office/powerpoint/2010/main" val="9059335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35C62E-DFB1-4174-999D-BD9E5E26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7FE9156-5D71-49ED-A42E-7CEE8C16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/>
              <a:t>Благодарственные письма </a:t>
            </a:r>
            <a:r>
              <a:rPr lang="ru-RU" sz="3600" b="1" dirty="0" err="1" smtClean="0"/>
              <a:t>М</a:t>
            </a:r>
            <a:r>
              <a:rPr lang="ru-RU" sz="3600" b="1" dirty="0" err="1" smtClean="0"/>
              <a:t>инистества</a:t>
            </a:r>
            <a:r>
              <a:rPr lang="ru-RU" sz="3600" b="1" dirty="0" smtClean="0"/>
              <a:t>  </a:t>
            </a:r>
            <a:r>
              <a:rPr lang="ru-RU" sz="3600" b="1" dirty="0"/>
              <a:t>образования и науки Пермского </a:t>
            </a:r>
            <a:r>
              <a:rPr lang="ru-RU" sz="3600" b="1" dirty="0" smtClean="0"/>
              <a:t>края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571633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819400"/>
            <a:ext cx="8280920" cy="3561928"/>
          </a:xfrm>
        </p:spPr>
        <p:txBody>
          <a:bodyPr>
            <a:normAutofit/>
          </a:bodyPr>
          <a:lstStyle/>
          <a:p>
            <a:r>
              <a:rPr lang="ru-RU" sz="2000" dirty="0"/>
              <a:t>  </a:t>
            </a:r>
          </a:p>
          <a:p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00694" y="332656"/>
            <a:ext cx="3247770" cy="6120680"/>
          </a:xfrm>
        </p:spPr>
        <p:txBody>
          <a:bodyPr>
            <a:noAutofit/>
          </a:bodyPr>
          <a:lstStyle/>
          <a:p>
            <a:r>
              <a:rPr lang="ru-RU" sz="2800" b="1" dirty="0" err="1">
                <a:latin typeface="+mn-lt"/>
              </a:rPr>
              <a:t>Мехоношина</a:t>
            </a:r>
            <a:r>
              <a:rPr lang="ru-RU" sz="2800" b="1" dirty="0">
                <a:latin typeface="+mn-lt"/>
              </a:rPr>
              <a:t> Марина </a:t>
            </a:r>
            <a:r>
              <a:rPr lang="ru-RU" sz="2800" b="1" dirty="0" smtClean="0">
                <a:latin typeface="+mn-lt"/>
              </a:rPr>
              <a:t>Семёновна, </a:t>
            </a:r>
            <a:r>
              <a:rPr lang="ru-RU" sz="2000" dirty="0">
                <a:latin typeface="+mn-lt"/>
              </a:rPr>
              <a:t/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воспитатель МБОУ «</a:t>
            </a:r>
            <a:r>
              <a:rPr lang="ru-RU" sz="2000" dirty="0" err="1">
                <a:latin typeface="+mn-lt"/>
              </a:rPr>
              <a:t>Гайнская</a:t>
            </a:r>
            <a:r>
              <a:rPr lang="ru-RU" sz="2000" dirty="0">
                <a:latin typeface="+mn-lt"/>
              </a:rPr>
              <a:t> СОШ» </a:t>
            </a:r>
            <a:r>
              <a:rPr lang="ru-RU" sz="2000" dirty="0" smtClean="0">
                <a:latin typeface="+mn-lt"/>
              </a:rPr>
              <a:t>структурного </a:t>
            </a:r>
            <a:r>
              <a:rPr lang="ru-RU" sz="2000" dirty="0">
                <a:latin typeface="+mn-lt"/>
              </a:rPr>
              <a:t>подразделение Детский сад «Камушка</a:t>
            </a:r>
            <a:r>
              <a:rPr lang="ru-RU" sz="2000" dirty="0" smtClean="0">
                <a:latin typeface="+mn-lt"/>
              </a:rPr>
              <a:t>»,</a:t>
            </a:r>
            <a:r>
              <a:rPr lang="ru-RU" sz="2000" dirty="0">
                <a:latin typeface="+mn-lt"/>
              </a:rPr>
              <a:t/>
            </a:r>
            <a:br>
              <a:rPr lang="ru-RU" sz="2000" dirty="0">
                <a:latin typeface="+mn-lt"/>
              </a:rPr>
            </a:br>
            <a:r>
              <a:rPr lang="ru-RU" sz="2000" dirty="0" err="1" smtClean="0">
                <a:latin typeface="+mn-lt"/>
              </a:rPr>
              <a:t>пед.стаж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>
                <a:latin typeface="+mn-lt"/>
              </a:rPr>
              <a:t>работы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– 36 лет</a:t>
            </a:r>
            <a:r>
              <a:rPr lang="ru-RU" sz="2000" b="1" dirty="0">
                <a:solidFill>
                  <a:srgbClr val="7030A0"/>
                </a:solidFill>
              </a:rPr>
              <a:t/>
            </a:r>
            <a:br>
              <a:rPr lang="ru-RU" sz="2000" b="1" dirty="0">
                <a:solidFill>
                  <a:srgbClr val="7030A0"/>
                </a:solidFill>
              </a:rPr>
            </a:b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F:\ЮЛЕ С\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1" y="548680"/>
            <a:ext cx="5486400" cy="548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22814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"/>
          <p:cNvSpPr/>
          <p:nvPr/>
        </p:nvSpPr>
        <p:spPr>
          <a:xfrm>
            <a:off x="5757086" y="1145690"/>
            <a:ext cx="3092084" cy="519386"/>
          </a:xfrm>
          <a:custGeom>
            <a:avLst/>
            <a:gdLst/>
            <a:ahLst/>
            <a:cxnLst/>
            <a:rect l="l" t="t" r="r" b="b"/>
            <a:pathLst>
              <a:path w="2828925" h="441960">
                <a:moveTo>
                  <a:pt x="2644260" y="0"/>
                </a:moveTo>
                <a:lnTo>
                  <a:pt x="0" y="0"/>
                </a:lnTo>
                <a:lnTo>
                  <a:pt x="182681" y="232415"/>
                </a:lnTo>
                <a:lnTo>
                  <a:pt x="0" y="441961"/>
                </a:lnTo>
                <a:lnTo>
                  <a:pt x="2644260" y="441961"/>
                </a:lnTo>
                <a:lnTo>
                  <a:pt x="2828488" y="220978"/>
                </a:lnTo>
                <a:lnTo>
                  <a:pt x="264426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txBody>
          <a:bodyPr wrap="square" lIns="0" tIns="0" rIns="0" bIns="0" rtlCol="0"/>
          <a:lstStyle/>
          <a:p>
            <a:endParaRPr sz="2115" dirty="0">
              <a:solidFill>
                <a:schemeClr val="accent5">
                  <a:lumMod val="50000"/>
                </a:schemeClr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294830" y="1161108"/>
            <a:ext cx="2607570" cy="519386"/>
          </a:xfrm>
          <a:custGeom>
            <a:avLst/>
            <a:gdLst/>
            <a:ahLst/>
            <a:cxnLst/>
            <a:rect l="l" t="t" r="r" b="b"/>
            <a:pathLst>
              <a:path w="2958465" h="441960">
                <a:moveTo>
                  <a:pt x="2765245" y="0"/>
                </a:moveTo>
                <a:lnTo>
                  <a:pt x="0" y="0"/>
                </a:lnTo>
                <a:lnTo>
                  <a:pt x="0" y="441961"/>
                </a:lnTo>
                <a:lnTo>
                  <a:pt x="2765245" y="441961"/>
                </a:lnTo>
                <a:lnTo>
                  <a:pt x="2957903" y="220978"/>
                </a:lnTo>
                <a:lnTo>
                  <a:pt x="2765245" y="0"/>
                </a:lnTo>
                <a:close/>
              </a:path>
            </a:pathLst>
          </a:custGeom>
          <a:solidFill>
            <a:srgbClr val="F15B4E"/>
          </a:solidFill>
        </p:spPr>
        <p:txBody>
          <a:bodyPr wrap="square" lIns="0" tIns="0" rIns="0" bIns="0" rtlCol="0"/>
          <a:lstStyle/>
          <a:p>
            <a:endParaRPr sz="2115" dirty="0">
              <a:latin typeface="Montserrat Regular" panose="00000500000000000000" pitchFamily="2" charset="-5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59232" y="1161108"/>
            <a:ext cx="2493395" cy="519386"/>
          </a:xfrm>
          <a:custGeom>
            <a:avLst/>
            <a:gdLst/>
            <a:ahLst/>
            <a:cxnLst/>
            <a:rect l="l" t="t" r="r" b="b"/>
            <a:pathLst>
              <a:path w="2828925" h="441960">
                <a:moveTo>
                  <a:pt x="2644260" y="0"/>
                </a:moveTo>
                <a:lnTo>
                  <a:pt x="0" y="0"/>
                </a:lnTo>
                <a:lnTo>
                  <a:pt x="182681" y="232415"/>
                </a:lnTo>
                <a:lnTo>
                  <a:pt x="0" y="441961"/>
                </a:lnTo>
                <a:lnTo>
                  <a:pt x="2644260" y="441961"/>
                </a:lnTo>
                <a:lnTo>
                  <a:pt x="2828488" y="220978"/>
                </a:lnTo>
                <a:lnTo>
                  <a:pt x="2644260" y="0"/>
                </a:lnTo>
                <a:close/>
              </a:path>
            </a:pathLst>
          </a:custGeom>
          <a:solidFill>
            <a:srgbClr val="0A7BB6"/>
          </a:solidFill>
        </p:spPr>
        <p:txBody>
          <a:bodyPr wrap="square" lIns="0" tIns="0" rIns="0" bIns="0" rtlCol="0"/>
          <a:lstStyle/>
          <a:p>
            <a:endParaRPr sz="2115" dirty="0">
              <a:latin typeface="Montserrat Regular" panose="00000500000000000000" pitchFamily="2" charset="-5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8596" y="1142984"/>
            <a:ext cx="2114030" cy="444450"/>
          </a:xfrm>
          <a:prstGeom prst="rect">
            <a:avLst/>
          </a:prstGeom>
        </p:spPr>
        <p:txBody>
          <a:bodyPr vert="horz" wrap="square" lIns="0" tIns="13432" rIns="0" bIns="0" rtlCol="0">
            <a:spAutoFit/>
          </a:bodyPr>
          <a:lstStyle/>
          <a:p>
            <a:pPr marL="14925">
              <a:spcBef>
                <a:spcPts val="106"/>
              </a:spcBef>
            </a:pPr>
            <a:r>
              <a:rPr sz="1400" b="1" spc="6" dirty="0">
                <a:solidFill>
                  <a:srgbClr val="FFFFFF"/>
                </a:solidFill>
                <a:latin typeface="Montserrat bold" panose="00000800000000000000" pitchFamily="2" charset="-52"/>
                <a:cs typeface="Calibri"/>
              </a:rPr>
              <a:t>РЕГИОНАЛЬНЫЙ</a:t>
            </a:r>
            <a:r>
              <a:rPr sz="1400" b="1" spc="-29" dirty="0">
                <a:solidFill>
                  <a:srgbClr val="FFFFFF"/>
                </a:solidFill>
                <a:latin typeface="Montserrat bold" panose="00000800000000000000" pitchFamily="2" charset="-52"/>
                <a:cs typeface="Calibri"/>
              </a:rPr>
              <a:t> </a:t>
            </a:r>
            <a:r>
              <a:rPr sz="1400" b="1" spc="18" dirty="0">
                <a:solidFill>
                  <a:srgbClr val="FFFFFF"/>
                </a:solidFill>
                <a:latin typeface="Montserrat bold" panose="00000800000000000000" pitchFamily="2" charset="-52"/>
                <a:cs typeface="Calibri"/>
              </a:rPr>
              <a:t>УРОВЕНЬ</a:t>
            </a:r>
            <a:endParaRPr sz="1400" dirty="0">
              <a:latin typeface="Montserrat bold" panose="00000800000000000000" pitchFamily="2" charset="-52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86116" y="1214422"/>
            <a:ext cx="2225926" cy="444450"/>
          </a:xfrm>
          <a:prstGeom prst="rect">
            <a:avLst/>
          </a:prstGeom>
        </p:spPr>
        <p:txBody>
          <a:bodyPr vert="horz" wrap="square" lIns="0" tIns="13432" rIns="0" bIns="0" rtlCol="0">
            <a:spAutoFit/>
          </a:bodyPr>
          <a:lstStyle/>
          <a:p>
            <a:pPr marL="14925">
              <a:spcBef>
                <a:spcPts val="106"/>
              </a:spcBef>
            </a:pPr>
            <a:r>
              <a:rPr sz="1400" b="1" spc="-6" dirty="0">
                <a:solidFill>
                  <a:srgbClr val="FFFFFF"/>
                </a:solidFill>
                <a:latin typeface="Montserrat bold" panose="00000800000000000000" pitchFamily="2" charset="-52"/>
                <a:cs typeface="Calibri"/>
              </a:rPr>
              <a:t>МУНИЦИПАЛЬНЫЙ</a:t>
            </a:r>
            <a:r>
              <a:rPr sz="1400" b="1" spc="-35" dirty="0">
                <a:solidFill>
                  <a:srgbClr val="FFFFFF"/>
                </a:solidFill>
                <a:latin typeface="Montserrat bold" panose="00000800000000000000" pitchFamily="2" charset="-52"/>
                <a:cs typeface="Calibri"/>
              </a:rPr>
              <a:t> </a:t>
            </a:r>
            <a:r>
              <a:rPr sz="1400" b="1" spc="18" dirty="0">
                <a:solidFill>
                  <a:srgbClr val="FFFFFF"/>
                </a:solidFill>
                <a:latin typeface="Montserrat bold" panose="00000800000000000000" pitchFamily="2" charset="-52"/>
                <a:cs typeface="Calibri"/>
              </a:rPr>
              <a:t>УРОВЕНЬ</a:t>
            </a:r>
            <a:endParaRPr sz="1400" dirty="0">
              <a:latin typeface="Montserrat bold" panose="00000800000000000000" pitchFamily="2" charset="-52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00760" y="1142984"/>
            <a:ext cx="2606888" cy="444450"/>
          </a:xfrm>
          <a:prstGeom prst="rect">
            <a:avLst/>
          </a:prstGeom>
        </p:spPr>
        <p:txBody>
          <a:bodyPr vert="horz" wrap="square" lIns="0" tIns="13432" rIns="0" bIns="0" rtlCol="0">
            <a:spAutoFit/>
          </a:bodyPr>
          <a:lstStyle/>
          <a:p>
            <a:pPr marL="14925">
              <a:spcBef>
                <a:spcPts val="106"/>
              </a:spcBef>
            </a:pPr>
            <a:r>
              <a:rPr sz="1400" b="1" spc="18" dirty="0">
                <a:solidFill>
                  <a:srgbClr val="FFFFFF"/>
                </a:solidFill>
                <a:latin typeface="Montserrat bold" panose="00000800000000000000" pitchFamily="2" charset="-52"/>
                <a:cs typeface="Calibri"/>
              </a:rPr>
              <a:t>ИНСТИТУЦИОНАЛЬНЫЙ</a:t>
            </a:r>
            <a:r>
              <a:rPr sz="1400" b="1" spc="-35" dirty="0">
                <a:solidFill>
                  <a:srgbClr val="FFFFFF"/>
                </a:solidFill>
                <a:latin typeface="Montserrat bold" panose="00000800000000000000" pitchFamily="2" charset="-52"/>
                <a:cs typeface="Calibri"/>
              </a:rPr>
              <a:t> </a:t>
            </a:r>
            <a:r>
              <a:rPr sz="1400" b="1" spc="18" dirty="0">
                <a:solidFill>
                  <a:srgbClr val="FFFFFF"/>
                </a:solidFill>
                <a:latin typeface="Montserrat bold" panose="00000800000000000000" pitchFamily="2" charset="-52"/>
                <a:cs typeface="Calibri"/>
              </a:rPr>
              <a:t>УРОВЕНЬ</a:t>
            </a:r>
            <a:endParaRPr sz="1400" dirty="0">
              <a:latin typeface="Montserrat bold" panose="00000800000000000000" pitchFamily="2" charset="-52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0" y="1785926"/>
            <a:ext cx="2974691" cy="4154666"/>
          </a:xfrm>
          <a:prstGeom prst="rect">
            <a:avLst/>
          </a:prstGeom>
        </p:spPr>
        <p:txBody>
          <a:bodyPr vert="horz" wrap="square" lIns="0" tIns="14925" rIns="0" bIns="0" rtlCol="0">
            <a:spAutoFit/>
          </a:bodyPr>
          <a:lstStyle/>
          <a:p>
            <a:pPr marL="300675" marR="9701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Создание региональных сетевых сообществ  педагогических работников</a:t>
            </a:r>
          </a:p>
          <a:p>
            <a:pPr marL="300675" marR="597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Поддержка и распространение лучших  практик воспитательной работы</a:t>
            </a:r>
          </a:p>
          <a:p>
            <a:pPr marL="300675" marR="9701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Создание и научно-методическое сопровождение деятельности </a:t>
            </a:r>
            <a:r>
              <a:rPr lang="ru-RU" sz="1400" dirty="0" err="1"/>
              <a:t>стажировочных</a:t>
            </a:r>
            <a:r>
              <a:rPr lang="ru-RU" sz="1400" dirty="0"/>
              <a:t> площадок</a:t>
            </a:r>
          </a:p>
          <a:p>
            <a:pPr marL="300675" marR="10448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Координация взаимодействия субъектов  воспитания на территории Пермского края</a:t>
            </a:r>
          </a:p>
          <a:p>
            <a:pPr marL="300675" marR="9701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Поддержка развития региональных цифровых сервисов и наполнения их качественным  контентом в сфере воспитания</a:t>
            </a:r>
          </a:p>
          <a:p>
            <a:pPr marL="300675" marR="10448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Функционирование региональных ресурсных центров</a:t>
            </a:r>
          </a:p>
          <a:p>
            <a:pPr marL="300675" marR="597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Региональный календарь воспитательных  событий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077226" y="1714489"/>
            <a:ext cx="2566344" cy="4901024"/>
          </a:xfrm>
          <a:prstGeom prst="rect">
            <a:avLst/>
          </a:prstGeom>
        </p:spPr>
        <p:txBody>
          <a:bodyPr vert="horz" wrap="square" lIns="0" tIns="14925" rIns="0" bIns="0" rtlCol="0">
            <a:spAutoFit/>
          </a:bodyPr>
          <a:lstStyle/>
          <a:p>
            <a:pPr marL="300675" marR="13433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Разработка и реализация муниципальных  программ воспитания и каникулярного  отдыха.</a:t>
            </a:r>
          </a:p>
          <a:p>
            <a:pPr marL="300675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Создание методических площадок</a:t>
            </a:r>
          </a:p>
          <a:p>
            <a:pPr marL="300675" marR="18656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Обеспечение объективного мониторинга  качества реализации программ воспитания</a:t>
            </a:r>
          </a:p>
          <a:p>
            <a:pPr marL="300675" marR="597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Организация и проведение конкурсов,  слетов, фестивалей и мероприятий, имеющих  воспитательный потенциал</a:t>
            </a:r>
          </a:p>
          <a:p>
            <a:pPr marL="300675" marR="18656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Координация взаимодействия субъектов  воспитания на территории муниципалитета</a:t>
            </a:r>
          </a:p>
          <a:p>
            <a:pPr marL="300675" marR="14179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Мониторинг профилактики безнадзорности  и правонарушений несовершеннолетних  обучающихся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857884" y="1785926"/>
            <a:ext cx="2798414" cy="3694540"/>
          </a:xfrm>
          <a:prstGeom prst="rect">
            <a:avLst/>
          </a:prstGeom>
        </p:spPr>
        <p:txBody>
          <a:bodyPr vert="horz" wrap="square" lIns="0" tIns="14925" rIns="0" bIns="0" rtlCol="0">
            <a:spAutoFit/>
          </a:bodyPr>
          <a:lstStyle/>
          <a:p>
            <a:pPr marL="300675" marR="9701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Разработка и реализация рабочих программ  воспитания</a:t>
            </a:r>
          </a:p>
          <a:p>
            <a:pPr marL="300675" marR="9701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Вовлечение семей/ родителей обучающихся  в реализацию рабочей программы воспитания</a:t>
            </a:r>
          </a:p>
          <a:p>
            <a:pPr marL="300675" marR="5970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Поддержка организаций (клубов, сообществ)  детских и молодежных общественных  объединений, имеющих воспитательный  потенциал</a:t>
            </a:r>
          </a:p>
          <a:p>
            <a:pPr marL="300675" marR="10448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Использование возможностей дополнительного образования и внеурочной деятельности</a:t>
            </a:r>
          </a:p>
          <a:p>
            <a:pPr marL="300675" marR="10448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Внедрение современных моделей ученического самоуправления</a:t>
            </a:r>
          </a:p>
          <a:p>
            <a:pPr marL="300675" marR="10448" indent="-285750">
              <a:lnSpc>
                <a:spcPct val="8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ru-RU" sz="1400" dirty="0"/>
              <a:t>Оценка качества эффективности воспитательной деятельности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ABA8DDB7-0AD1-4422-AFFE-70C87A232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741522"/>
            <a:ext cx="9144000" cy="2074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+mn-lt"/>
              </a:rPr>
              <a:t>Уровневый подход и условия реализации Программы</a:t>
            </a:r>
            <a:r>
              <a:rPr lang="en-US" sz="3600" b="1" dirty="0">
                <a:latin typeface="+mn-lt"/>
              </a:rPr>
              <a:t> </a:t>
            </a:r>
            <a:r>
              <a:rPr lang="ru-RU" b="1" dirty="0">
                <a:latin typeface="+mn-lt"/>
              </a:rPr>
              <a:t>воспитания</a:t>
            </a:r>
          </a:p>
        </p:txBody>
      </p:sp>
      <p:sp>
        <p:nvSpPr>
          <p:cNvPr id="15" name="Номер слайда 2">
            <a:extLst>
              <a:ext uri="{FF2B5EF4-FFF2-40B4-BE49-F238E27FC236}">
                <a16:creationId xmlns="" xmlns:a16="http://schemas.microsoft.com/office/drawing/2014/main" id="{C0DC1BEC-84CD-4740-9B32-867DEAC1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0E58430-FFFB-4512-9722-3B2B2F0EE9F2}" type="slidenum">
              <a:rPr lang="ru-RU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133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2285992"/>
            <a:ext cx="3714744" cy="28712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Осипова Нина Егоровна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800" dirty="0"/>
              <a:t>Учитель математики и технологии,</a:t>
            </a:r>
            <a:br>
              <a:rPr lang="ru-RU" sz="2800" dirty="0"/>
            </a:br>
            <a:r>
              <a:rPr lang="ru-RU" sz="2800" dirty="0"/>
              <a:t>заместитель директора по учебной </a:t>
            </a:r>
            <a:r>
              <a:rPr lang="ru-RU" sz="2800" dirty="0" smtClean="0"/>
              <a:t>работе МБОУ «</a:t>
            </a:r>
            <a:r>
              <a:rPr lang="ru-RU" sz="2800" dirty="0" err="1" smtClean="0"/>
              <a:t>Лесокамочка</a:t>
            </a:r>
            <a:r>
              <a:rPr lang="ru-RU" sz="2800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4" name="Содержимое 3" descr="DReDNgwbAU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404664"/>
            <a:ext cx="5580113" cy="4457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157662" y="1600199"/>
            <a:ext cx="4661297" cy="388977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200" b="1" dirty="0"/>
              <a:t>Исаев Александр </a:t>
            </a:r>
            <a:r>
              <a:rPr lang="ru-RU" sz="3200" b="1" dirty="0" smtClean="0"/>
              <a:t>Александрович,</a:t>
            </a:r>
            <a:endParaRPr lang="ru-RU" sz="3200" b="1" dirty="0"/>
          </a:p>
          <a:p>
            <a:pPr>
              <a:buNone/>
            </a:pPr>
            <a:r>
              <a:rPr lang="ru-RU" sz="2800" dirty="0" smtClean="0"/>
              <a:t>учитель </a:t>
            </a:r>
            <a:r>
              <a:rPr lang="ru-RU" sz="2800" dirty="0"/>
              <a:t>изобразительного искусства, технологии МБОУ «Гайнская СОШ»</a:t>
            </a:r>
          </a:p>
          <a:p>
            <a:endParaRPr lang="ru-RU" dirty="0"/>
          </a:p>
        </p:txBody>
      </p:sp>
      <p:pic>
        <p:nvPicPr>
          <p:cNvPr id="6" name="Picture 2" descr="P1190030"/>
          <p:cNvPicPr>
            <a:picLocks noChangeAspect="1" noChangeArrowheads="1"/>
          </p:cNvPicPr>
          <p:nvPr/>
        </p:nvPicPr>
        <p:blipFill>
          <a:blip r:embed="rId2"/>
          <a:srcRect l="38446" t="15150" r="50768" b="67584"/>
          <a:stretch>
            <a:fillRect/>
          </a:stretch>
        </p:blipFill>
        <p:spPr bwMode="auto">
          <a:xfrm>
            <a:off x="375049" y="1096565"/>
            <a:ext cx="3651517" cy="435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367557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0F1B78-FC24-4079-9ACF-256E2634B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B61E855-4482-47BA-B345-A9A5DB398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Почетная грамота </a:t>
            </a:r>
            <a:r>
              <a:rPr lang="ru-RU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администрации  Гайнского             муниципального  </a:t>
            </a:r>
            <a:r>
              <a:rPr lang="ru-RU" b="1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016857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B99FC4-96D2-4076-BB00-44DD0CD3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Почетная грамота администрации  </a:t>
            </a:r>
            <a:r>
              <a:rPr lang="ru-RU" sz="3100" b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Гайнского</a:t>
            </a:r>
            <a:r>
              <a:rPr lang="ru-RU" sz="3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муниципального  округа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7BD4D7E-76E7-45B9-B60D-5298B12E1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46735" marR="3226435" indent="-5715" algn="ctr">
              <a:lnSpc>
                <a:spcPct val="110000"/>
              </a:lnSpc>
              <a:spcAft>
                <a:spcPts val="1000"/>
              </a:spcAft>
              <a:buNone/>
            </a:pPr>
            <a:r>
              <a:rPr lang="ru-RU" sz="25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-Тиунова </a:t>
            </a:r>
            <a:r>
              <a:rPr lang="ru-RU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Екатерина Ивановна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учитель русского языка и литературы Гайнской средней школы, за многолетний добросовестный труд и высокий профессионализм;</a:t>
            </a:r>
          </a:p>
          <a:p>
            <a:pPr marL="546735" marR="3226435" indent="-5715" algn="ctr">
              <a:lnSpc>
                <a:spcPct val="115000"/>
              </a:lnSpc>
              <a:spcAft>
                <a:spcPts val="15"/>
              </a:spcAft>
              <a:buNone/>
            </a:pPr>
            <a:r>
              <a:rPr lang="ru-RU" sz="25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Лунегова </a:t>
            </a:r>
            <a:r>
              <a:rPr lang="ru-RU" sz="25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Светлана Ивановна, </a:t>
            </a:r>
            <a:r>
              <a:rPr lang="ru-RU" sz="25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 начальных классов  </a:t>
            </a:r>
            <a:r>
              <a:rPr lang="ru-RU" sz="25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Гайнской</a:t>
            </a:r>
            <a:r>
              <a:rPr lang="ru-RU" sz="25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средней школы, за значительный вклад в развитие системы образования </a:t>
            </a:r>
            <a:r>
              <a:rPr lang="ru-RU" sz="25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Гайнского</a:t>
            </a:r>
            <a:r>
              <a:rPr lang="ru-RU" sz="25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округа;</a:t>
            </a:r>
          </a:p>
          <a:p>
            <a:pPr marL="546735" marR="3226435" indent="-5715" algn="ctr">
              <a:lnSpc>
                <a:spcPct val="115000"/>
              </a:lnSpc>
              <a:spcAft>
                <a:spcPts val="15"/>
              </a:spcAft>
              <a:buNone/>
            </a:pPr>
            <a:r>
              <a:rPr lang="ru-RU" sz="25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Андреева </a:t>
            </a:r>
            <a:r>
              <a:rPr lang="ru-RU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Нина Ивановна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учитель истории Гайнской средней школы, за многолетний добросовестный труд и высокий профессионализм</a:t>
            </a:r>
            <a:r>
              <a:rPr lang="ru-RU" sz="25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546735" marR="3226435" indent="-5715" algn="ctr">
              <a:lnSpc>
                <a:spcPct val="115000"/>
              </a:lnSpc>
              <a:spcAft>
                <a:spcPts val="15"/>
              </a:spcAft>
              <a:buNone/>
            </a:pPr>
            <a:r>
              <a:rPr lang="ru-RU" sz="25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Козлова Татьяна </a:t>
            </a:r>
            <a:r>
              <a:rPr lang="ru-RU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Исаковна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учитель русского языка и литературы 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Сергеевской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средней школы, за многолетний добросовестный труд и высокий профессионализм, компетентность в организации учебно-воспитательного процесса; </a:t>
            </a:r>
          </a:p>
          <a:p>
            <a:pPr marL="541020" marR="3226435" indent="0" algn="just">
              <a:lnSpc>
                <a:spcPct val="110000"/>
              </a:lnSpc>
              <a:spcAft>
                <a:spcPts val="915"/>
              </a:spcAft>
              <a:buNone/>
            </a:pPr>
            <a:endParaRPr lang="ru-RU" sz="25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198611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41191EC-DB69-49F7-8EC2-8C3CA671B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Почетная грамота администрации  </a:t>
            </a:r>
            <a:r>
              <a:rPr lang="ru-RU" sz="3600" b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Гайнского</a:t>
            </a:r>
            <a:r>
              <a:rPr lang="ru-RU" sz="36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муниципального  округа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F8D8320-0013-4A38-94CF-B82A5F9E8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34" y="1142984"/>
            <a:ext cx="8186766" cy="4983179"/>
          </a:xfrm>
        </p:spPr>
        <p:txBody>
          <a:bodyPr>
            <a:normAutofit fontScale="47500" lnSpcReduction="20000"/>
          </a:bodyPr>
          <a:lstStyle/>
          <a:p>
            <a:pPr marL="546735" marR="3226435" indent="-5715" algn="just">
              <a:lnSpc>
                <a:spcPct val="110000"/>
              </a:lnSpc>
              <a:spcAft>
                <a:spcPts val="15"/>
              </a:spcAft>
              <a:buNone/>
            </a:pPr>
            <a:endParaRPr lang="ru-RU" sz="3200" b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46735" marR="3226435" indent="-5715" algn="just">
              <a:lnSpc>
                <a:spcPct val="110000"/>
              </a:lnSpc>
              <a:spcAft>
                <a:spcPts val="15"/>
              </a:spcAft>
              <a:buNone/>
            </a:pP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Якимов </a:t>
            </a: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Олег Анатольевич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учитель физической культуры и ОБЖ  </a:t>
            </a:r>
            <a:r>
              <a:rPr lang="ru-RU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Онылской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основной школы, за активное участие и пропаганду здорового образа жизни;</a:t>
            </a:r>
          </a:p>
          <a:p>
            <a:pPr marL="546735" marR="3226435" indent="-5715" algn="just">
              <a:lnSpc>
                <a:spcPct val="110000"/>
              </a:lnSpc>
              <a:spcAft>
                <a:spcPts val="15"/>
              </a:spcAft>
              <a:buNone/>
            </a:pP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Селезнева </a:t>
            </a: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Марина Николаевна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учитель начальных классов филиала Серебрянская основная школа  </a:t>
            </a:r>
            <a:r>
              <a:rPr lang="ru-RU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Онылской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основной школы, за добросовестный труд, внедрение  новых технологий,  высокий профессионализм;</a:t>
            </a:r>
          </a:p>
          <a:p>
            <a:pPr marL="546735" marR="3226435" indent="-5715" algn="just">
              <a:lnSpc>
                <a:spcPct val="110000"/>
              </a:lnSpc>
              <a:spcAft>
                <a:spcPts val="15"/>
              </a:spcAft>
              <a:buNone/>
            </a:pP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Балуева </a:t>
            </a: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Марина Александровна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учитель начальных классов  </a:t>
            </a:r>
            <a:r>
              <a:rPr lang="ru-RU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Лесокамская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основная школа, за добросовестный труд, высокий профессионализм, инициативу и творчество в деле обучения и воспитания подрастающего поколения;  </a:t>
            </a:r>
          </a:p>
          <a:p>
            <a:pPr marL="546735" marR="3226435" indent="-5715" algn="just">
              <a:lnSpc>
                <a:spcPct val="110000"/>
              </a:lnSpc>
              <a:spcAft>
                <a:spcPts val="15"/>
              </a:spcAft>
              <a:buNone/>
            </a:pPr>
            <a:r>
              <a:rPr lang="ru-RU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Дитерле</a:t>
            </a: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Виктор Робертович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учитель физики филиала </a:t>
            </a:r>
            <a:r>
              <a:rPr lang="ru-RU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Сейвинская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основная школа </a:t>
            </a:r>
            <a:r>
              <a:rPr lang="ru-RU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Лесокамской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основной школы, за многолетний и добросовестный труд.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087864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CF24A0-424F-4863-A3C3-F2F93A819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Грамота управления образования  администрации </a:t>
            </a:r>
            <a:r>
              <a:rPr lang="ru-RU" sz="3100" b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Гайнского</a:t>
            </a:r>
            <a:r>
              <a:rPr lang="ru-RU" sz="3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муниципального округа </a:t>
            </a:r>
            <a:r>
              <a:rPr lang="ru-RU" sz="3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60578BB-02C2-4943-A15D-DE85B0538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72" y="1071546"/>
            <a:ext cx="8115328" cy="5054617"/>
          </a:xfrm>
        </p:spPr>
        <p:txBody>
          <a:bodyPr>
            <a:normAutofit fontScale="85000" lnSpcReduction="10000"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9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Крохалева</a:t>
            </a:r>
            <a:r>
              <a:rPr lang="ru-RU" sz="19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Любовь </a:t>
            </a:r>
            <a:r>
              <a:rPr lang="ru-RU" sz="19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Ивановна</a:t>
            </a:r>
            <a:r>
              <a:rPr lang="ru-RU" sz="19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структурного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подразделения Детский сад «Камушка» МБОУ «Гайнская СОШ»</a:t>
            </a: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 многолетний добросовестный труд и высокий профессионализм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Созонова </a:t>
            </a: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Марина Семеновна</a:t>
            </a:r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структурного подразделения Детский сад «Камушка»  МБОУ «Гайнская СОШ», </a:t>
            </a: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многолетний добросовестный труд и высокий профессионализм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Аксенова </a:t>
            </a: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Анна Леонидовна</a:t>
            </a:r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структурного подразделения Детский сад «Камушка»  МБОУ «Гайнская СОШ»,</a:t>
            </a: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многолетний добросовестный труд и высокий профессионализм</a:t>
            </a:r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9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Корабликова</a:t>
            </a: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Елена Витальевна</a:t>
            </a:r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начальных классов МБОУ «Гайнская СОШ», за многолетний добросовестный труд и высокий профессионализм;</a:t>
            </a:r>
            <a:endParaRPr lang="ru-RU" sz="1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Тиунов </a:t>
            </a: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Борис Михайлович</a:t>
            </a:r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физической культуры МБОУ «Гайнская СОШ», за многолетний добросовестный труд и высокий профессионализм;</a:t>
            </a:r>
            <a:endParaRPr lang="ru-RU" sz="1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Доронина </a:t>
            </a:r>
            <a:r>
              <a:rPr lang="ru-RU" sz="19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Елена Владимировна</a:t>
            </a:r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начальных классов МБОУ «Гайнская СОШ» за многолетний добросовестный труд и высокий профессионализм;</a:t>
            </a:r>
            <a:endParaRPr lang="ru-RU" sz="1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788231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B005C8-DFBB-4CE4-BC7C-F6EF5EB91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9477E08-54A2-4628-B2A0-FBC2C8C95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96" y="357166"/>
            <a:ext cx="8258204" cy="6215106"/>
          </a:xfrm>
        </p:spPr>
        <p:txBody>
          <a:bodyPr>
            <a:normAutofit fontScale="77500" lnSpcReduction="20000"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Гагарина 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Лариса Геннадьевна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</a:t>
            </a:r>
            <a:r>
              <a:rPr lang="ru-RU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Верхнестарицкая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СОШ, за высокие результаты педагогической деятельности;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Хрущев Виктор Николаевич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учитель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физической культуры МБОУ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Верхнестарицкая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СОШ», за высокие результаты педагогической деятельности.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Мизева Татьяна Петровна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учитель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начальных классов МБОУ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Сергеевская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СОШ», за многолетний добросовестный труд и высокий профессионализм, компетентность в организации учебно-воспитательного процесса;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Златина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Альбина Геннадьевна,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биологии и химии МБОУ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Кебратская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ООШ», за достигнутые успехи в образовательном процессе;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Замалетдинова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Елена </a:t>
            </a:r>
            <a:r>
              <a:rPr lang="ru-RU" sz="1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Пантелеймоновна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учитель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ИЗО, музыки и технологии, педагога-библиотекаря МБОУ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Кебратская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ООШ», за достигнутые успехи в образовательном процессе;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Файзиева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Ираида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Ивановна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учитель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биологии и химии филиала «Серебрянская ООШ» МБОУ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Онылская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ООШ, за многолетний и добросовестный труд, внедрение новых технологий, высокий профессионализм; 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Горюнова Татьяна Ивановна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учитель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 филиала «Серебрянская ООШ» МБОУ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Онылская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ООШ,  за многолетний и добросовестный труд, внедрение новых технологий, высокий профессионализм;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Златина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Татьяна Михайловна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учитель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математики МБОУ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Усть-Черновская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СОШ», за высокие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педагогической деятельности;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Лесникова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Татьяна Леонтьевна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учитель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начальных классов МБОУ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Усть-Черновская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СОШ», за высокие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педагогической деятельности.	 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506766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205EAA-55E8-4B35-ACC7-3271C04A5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Благодарность управления образования администрации </a:t>
            </a:r>
            <a:r>
              <a:rPr lang="ru-RU" sz="3100" b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Гайнского</a:t>
            </a:r>
            <a:r>
              <a:rPr lang="ru-RU" sz="3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муниципального округа Пермского края:</a:t>
            </a:r>
            <a:r>
              <a:rPr lang="ru-RU" sz="3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6BE973D-4B1B-48E5-8524-4FD62CC93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Спирина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Галина Николаевна,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учитель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математики МБОУ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Верхнестарицкая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СОШ», за многолетний добросовестный труд;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Щукина Светлана Викторовна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учитель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 МБОУ «Гайнская СОШ», за многолетний  добросовестный труд и высокий профессионализм;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Исаева Татьяна Николаевна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библиотекарь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«Гайнская СОШ», за многолетний добросовестный труд и высокий профессионализм; 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Базуева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Маргарита Николаевна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учитель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 филиала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Харинская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ООШ» МБОУ «Гайнская СОШ»,   за многолетний добросовестный труд и высокий профессионализм; 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Анфалова Валентина Ивановна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учитель-логопед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структурного подразделения Детский сад «Солнышко»  МБОУ «Гайнская СОШ»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 внедрение инновации и творческий подход в коррекционной работе  и инклюзивному образованию в детском образовательном учреждении;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Андреева Галина Ивановна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структурного подразделения Детский сад «Солнышко»  МБОУ  «Гайнская СОШ»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 внедрение проектной технологии в воспитательно-образовательную деятельность во взаимодействии всех участников образовательных отношений;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Анфалова Светлана Александровна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структурного подразделения Детский сад «Солнышко»  МБОУ «Гайнская СОШ»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 внедрение проектной технологии в воспитательно-образовательную деятельность во взаимодействии всех участников образовательных отношений;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856533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567E64-3F43-4C98-B7F8-F5F5C682A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Благодарность управления образования администрации </a:t>
            </a:r>
            <a:r>
              <a:rPr lang="ru-RU" sz="2800" b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Гайнского</a:t>
            </a:r>
            <a:r>
              <a:rPr lang="ru-RU" sz="28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муниципального округа Пермского края: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B365DA2-861D-4321-BDAE-F647EC685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34" y="1600200"/>
            <a:ext cx="8186766" cy="4900634"/>
          </a:xfrm>
        </p:spPr>
        <p:txBody>
          <a:bodyPr>
            <a:normAutofit fontScale="70000" lnSpcReduction="20000"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Черемных Наталья Александровна,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учитель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начальных классов МБОУ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Верхнестарицкая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СОШ, за высокие результаты педагогической деятельности;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Жижилева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Светлана Ивановна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учитель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 филиала «Касимовская ООШ» МБОУ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Верхнестарицкая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СОШ», за высокие результаты педагогической деятельности;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Самкова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Надежда  Николаевна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воспитатель филиала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Сергеевская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  «Детский сад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Горадзуль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за творческий подход к воспитанию и обучению детей дошкольного возраста;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Кольчурина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Елена Владимировна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педагог-библиотекарь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Сергеевская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СОШ», за творческий подход и компетентность в организации воспитательного процесса;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Голикова Ирина Викторовна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учитель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химии и биологии МБОУ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Сергеевская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СОШ», за многолетний добросовестный труд и высокий профессионализм, компетентность в  организации учебно-воспитательного процесса;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Лесникова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Валентина Владимировна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учитель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математики МБОУ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Сергеевская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СОШ», за многолетний добросовестный труд, высокий профессионализм и компетентность;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Парчук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Елена  </a:t>
            </a:r>
            <a:r>
              <a:rPr lang="ru-RU" sz="1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Рифкатовна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учитель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 МБОУ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Усть-Черновская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СОШ», за высокие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педагогической деятельности;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Федурина</a:t>
            </a:r>
            <a:r>
              <a:rPr lang="ru-RU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Анастасия Сергеевна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учитель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 МБОУ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Лесокамская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ООШ», за высокие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педагогической деятельности.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168504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6">
            <a:extLst>
              <a:ext uri="{FF2B5EF4-FFF2-40B4-BE49-F238E27FC236}">
                <a16:creationId xmlns="" xmlns:a16="http://schemas.microsoft.com/office/drawing/2014/main" id="{CFE80E01-FDC1-41A0-B1BD-7C055F749A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2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0" y="341313"/>
            <a:ext cx="9144000" cy="1587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dirty="0" smtClean="0"/>
              <a:t> Внедрение программы воспитания</a:t>
            </a:r>
          </a:p>
        </p:txBody>
      </p:sp>
      <p:sp>
        <p:nvSpPr>
          <p:cNvPr id="11" name="Прямоугольник 10">
            <a:extLst>
              <a:ext uri="{FF2B5EF4-FFF2-40B4-BE49-F238E27FC236}"/>
            </a:extLst>
          </p:cNvPr>
          <p:cNvSpPr/>
          <p:nvPr/>
        </p:nvSpPr>
        <p:spPr>
          <a:xfrm>
            <a:off x="149225" y="2309813"/>
            <a:ext cx="2481263" cy="354806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/>
              <a:t>ВСЕГО на начало 2020-21 </a:t>
            </a:r>
            <a:r>
              <a:rPr lang="ru-RU" sz="1200" b="1" dirty="0" err="1"/>
              <a:t>уч.г</a:t>
            </a:r>
            <a:r>
              <a:rPr lang="ru-RU" sz="1200" b="1" dirty="0"/>
              <a:t>.:</a:t>
            </a:r>
            <a:r>
              <a:rPr lang="ru-RU" sz="1200" dirty="0"/>
              <a:t> </a:t>
            </a:r>
            <a:br>
              <a:rPr lang="ru-RU" sz="1200" dirty="0"/>
            </a:br>
            <a:r>
              <a:rPr lang="ru-RU" sz="1300" b="1" dirty="0">
                <a:solidFill>
                  <a:srgbClr val="C00000"/>
                </a:solidFill>
              </a:rPr>
              <a:t>19 </a:t>
            </a:r>
            <a:r>
              <a:rPr lang="ru-RU" sz="1300" b="1" dirty="0" err="1">
                <a:solidFill>
                  <a:srgbClr val="C00000"/>
                </a:solidFill>
              </a:rPr>
              <a:t>апробационных</a:t>
            </a:r>
            <a:r>
              <a:rPr lang="ru-RU" sz="1300" b="1" dirty="0">
                <a:solidFill>
                  <a:srgbClr val="C00000"/>
                </a:solidFill>
              </a:rPr>
              <a:t> площадок: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/>
              <a:t>г. Пермь: </a:t>
            </a:r>
            <a:r>
              <a:rPr lang="ru-RU" sz="1050" dirty="0"/>
              <a:t>«Лицей №2», «Лицей №8»,</a:t>
            </a:r>
            <a:br>
              <a:rPr lang="ru-RU" sz="1050" dirty="0"/>
            </a:br>
            <a:r>
              <a:rPr lang="ru-RU" sz="1050" dirty="0"/>
              <a:t>«Лицей №9», «Школа №16», «Школа №77», </a:t>
            </a:r>
            <a:br>
              <a:rPr lang="ru-RU" sz="1050" dirty="0"/>
            </a:br>
            <a:r>
              <a:rPr lang="ru-RU" sz="1050" dirty="0"/>
              <a:t>«Школа №116», «Школа №101», «Гимназия №3»,</a:t>
            </a:r>
            <a:br>
              <a:rPr lang="ru-RU" sz="1050" dirty="0"/>
            </a:br>
            <a:r>
              <a:rPr lang="ru-RU" sz="1050" dirty="0"/>
              <a:t>«Пермская кадетская школа №1»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/>
              <a:t>Пермский р-н: </a:t>
            </a:r>
            <a:r>
              <a:rPr lang="ru-RU" sz="1050" dirty="0"/>
              <a:t>«Кондратовская школа», «</a:t>
            </a:r>
            <a:r>
              <a:rPr lang="ru-RU" sz="1050" dirty="0" err="1"/>
              <a:t>Сылвенская</a:t>
            </a:r>
            <a:r>
              <a:rPr lang="ru-RU" sz="1050" dirty="0"/>
              <a:t> школа»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/>
              <a:t>Кунгурский р-н: </a:t>
            </a:r>
            <a:r>
              <a:rPr lang="ru-RU" sz="1050" dirty="0"/>
              <a:t>«</a:t>
            </a:r>
            <a:r>
              <a:rPr lang="ru-RU" sz="1050" dirty="0" err="1"/>
              <a:t>Голдыревская</a:t>
            </a:r>
            <a:r>
              <a:rPr lang="ru-RU" sz="1050" dirty="0"/>
              <a:t> школа», «</a:t>
            </a:r>
            <a:r>
              <a:rPr lang="ru-RU" sz="1050" dirty="0" err="1"/>
              <a:t>Троельжанская</a:t>
            </a:r>
            <a:r>
              <a:rPr lang="ru-RU" sz="1050" dirty="0"/>
              <a:t> школа»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/>
              <a:t>г. Соликамск: </a:t>
            </a:r>
            <a:r>
              <a:rPr lang="ru-RU" sz="1050" dirty="0"/>
              <a:t>«Гимназия №1», «Гимназия «2»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 err="1"/>
              <a:t>Бардымский</a:t>
            </a:r>
            <a:r>
              <a:rPr lang="ru-RU" sz="1050" b="1" dirty="0"/>
              <a:t> р-н: </a:t>
            </a:r>
            <a:r>
              <a:rPr lang="ru-RU" sz="1050" dirty="0"/>
              <a:t>«</a:t>
            </a:r>
            <a:r>
              <a:rPr lang="ru-RU" sz="1050" dirty="0" err="1"/>
              <a:t>Бардымская</a:t>
            </a:r>
            <a:r>
              <a:rPr lang="ru-RU" sz="1050" dirty="0"/>
              <a:t> школа №2»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 err="1"/>
              <a:t>Ординский</a:t>
            </a:r>
            <a:r>
              <a:rPr lang="ru-RU" sz="1050" b="1" dirty="0"/>
              <a:t> р-н: </a:t>
            </a:r>
            <a:r>
              <a:rPr lang="ru-RU" sz="1050" dirty="0"/>
              <a:t>«</a:t>
            </a:r>
            <a:r>
              <a:rPr lang="ru-RU" sz="1050" dirty="0" err="1"/>
              <a:t>Карьевская</a:t>
            </a:r>
            <a:r>
              <a:rPr lang="ru-RU" sz="1050" dirty="0"/>
              <a:t> 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/>
              <a:t>Октябрьский р-н: </a:t>
            </a:r>
            <a:r>
              <a:rPr lang="ru-RU" sz="1050" dirty="0"/>
              <a:t>«Октябрьская школа №2»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 err="1"/>
              <a:t>Очерский</a:t>
            </a:r>
            <a:r>
              <a:rPr lang="ru-RU" sz="1050" b="1" dirty="0"/>
              <a:t> р-н: </a:t>
            </a:r>
            <a:r>
              <a:rPr lang="ru-RU" sz="1050" dirty="0"/>
              <a:t>МБОУ «Очерская школа №3»</a:t>
            </a:r>
          </a:p>
        </p:txBody>
      </p:sp>
      <p:sp>
        <p:nvSpPr>
          <p:cNvPr id="12" name="Прямоугольник 11">
            <a:extLst>
              <a:ext uri="{FF2B5EF4-FFF2-40B4-BE49-F238E27FC236}"/>
            </a:extLst>
          </p:cNvPr>
          <p:cNvSpPr/>
          <p:nvPr/>
        </p:nvSpPr>
        <p:spPr>
          <a:xfrm>
            <a:off x="63500" y="5438775"/>
            <a:ext cx="5846763" cy="1446213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</a:rPr>
              <a:t>2020-21 уч. год: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К 1.09.2021 г. во всех школах будет внедрена программа воспитания </a:t>
            </a:r>
            <a:endParaRPr lang="ru-RU" sz="1600" dirty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</a:rPr>
              <a:t>Приказ Министерства образования и науки Пермского края от 16 декабря №26-01-06-651 «О внедрение в образовательных организациях, расположенных на территории Пермского края рабочих программ обучающихся»</a:t>
            </a:r>
          </a:p>
        </p:txBody>
      </p:sp>
      <p:sp>
        <p:nvSpPr>
          <p:cNvPr id="8197" name="TextBox 2"/>
          <p:cNvSpPr txBox="1">
            <a:spLocks noChangeArrowheads="1"/>
          </p:cNvSpPr>
          <p:nvPr/>
        </p:nvSpPr>
        <p:spPr bwMode="auto">
          <a:xfrm>
            <a:off x="3475038" y="1362075"/>
            <a:ext cx="2435225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latin typeface="Calibri" pitchFamily="34" charset="0"/>
              </a:rPr>
              <a:t>Программа-конструктор</a:t>
            </a:r>
            <a:br>
              <a:rPr lang="ru-RU" sz="1200" b="1">
                <a:latin typeface="Calibri" pitchFamily="34" charset="0"/>
              </a:rPr>
            </a:br>
            <a:r>
              <a:rPr lang="ru-RU" sz="1200" b="1">
                <a:latin typeface="Calibri" pitchFamily="34" charset="0"/>
              </a:rPr>
              <a:t>(упрощает процесс разработки школами своих программ)</a:t>
            </a:r>
          </a:p>
          <a:p>
            <a:r>
              <a:rPr lang="ru-RU" sz="1200" b="1">
                <a:latin typeface="Calibri" pitchFamily="34" charset="0"/>
              </a:rPr>
              <a:t/>
            </a:r>
            <a:br>
              <a:rPr lang="ru-RU" sz="1200" b="1">
                <a:latin typeface="Calibri" pitchFamily="34" charset="0"/>
              </a:rPr>
            </a:br>
            <a:r>
              <a:rPr lang="ru-RU" sz="1200" b="1">
                <a:latin typeface="Calibri" pitchFamily="34" charset="0"/>
              </a:rPr>
              <a:t>Одна школа –одна программа</a:t>
            </a:r>
            <a:br>
              <a:rPr lang="ru-RU" sz="1200" b="1">
                <a:latin typeface="Calibri" pitchFamily="34" charset="0"/>
              </a:rPr>
            </a:br>
            <a:r>
              <a:rPr lang="ru-RU" sz="1200" b="1">
                <a:latin typeface="Calibri" pitchFamily="34" charset="0"/>
              </a:rPr>
              <a:t>(сокращает объем и количество обязательной школьной документации)</a:t>
            </a:r>
          </a:p>
          <a:p>
            <a:r>
              <a:rPr lang="ru-RU" sz="1200" b="1">
                <a:latin typeface="Calibri" pitchFamily="34" charset="0"/>
              </a:rPr>
              <a:t/>
            </a:r>
            <a:br>
              <a:rPr lang="ru-RU" sz="1200" b="1">
                <a:latin typeface="Calibri" pitchFamily="34" charset="0"/>
              </a:rPr>
            </a:br>
            <a:r>
              <a:rPr lang="ru-RU" sz="1200" b="1">
                <a:latin typeface="Calibri" pitchFamily="34" charset="0"/>
              </a:rPr>
              <a:t>Единство цели воспитания</a:t>
            </a:r>
            <a:br>
              <a:rPr lang="ru-RU" sz="1200" b="1">
                <a:latin typeface="Calibri" pitchFamily="34" charset="0"/>
              </a:rPr>
            </a:br>
            <a:r>
              <a:rPr lang="ru-RU" sz="1200" b="1">
                <a:latin typeface="Calibri" pitchFamily="34" charset="0"/>
              </a:rPr>
              <a:t>(формулируется на основе базовых ценностей, объединяющих наше общество)</a:t>
            </a:r>
          </a:p>
          <a:p>
            <a:r>
              <a:rPr lang="ru-RU" sz="1200" b="1">
                <a:latin typeface="Calibri" pitchFamily="34" charset="0"/>
              </a:rPr>
              <a:t/>
            </a:r>
            <a:br>
              <a:rPr lang="ru-RU" sz="1200" b="1">
                <a:latin typeface="Calibri" pitchFamily="34" charset="0"/>
              </a:rPr>
            </a:br>
            <a:r>
              <a:rPr lang="ru-RU" sz="1200" b="1">
                <a:latin typeface="Calibri" pitchFamily="34" charset="0"/>
              </a:rPr>
              <a:t>Деятельностный характер программы</a:t>
            </a:r>
            <a:br>
              <a:rPr lang="ru-RU" sz="1200" b="1">
                <a:latin typeface="Calibri" pitchFamily="34" charset="0"/>
              </a:rPr>
            </a:br>
            <a:r>
              <a:rPr lang="ru-RU" sz="1200" b="1">
                <a:latin typeface="Calibri" pitchFamily="34" charset="0"/>
              </a:rPr>
              <a:t>(позволяет преодолеть мероприятийность воспитания)</a:t>
            </a:r>
          </a:p>
          <a:p>
            <a:r>
              <a:rPr lang="ru-RU" sz="1200" b="1">
                <a:latin typeface="Calibri" pitchFamily="34" charset="0"/>
              </a:rPr>
              <a:t/>
            </a:r>
            <a:br>
              <a:rPr lang="ru-RU" sz="1200" b="1">
                <a:latin typeface="Calibri" pitchFamily="34" charset="0"/>
              </a:rPr>
            </a:br>
            <a:r>
              <a:rPr lang="ru-RU" sz="1200" b="1">
                <a:latin typeface="Calibri" pitchFamily="34" charset="0"/>
              </a:rPr>
              <a:t>Модульный принцип построения программы (делает её гибкой и вариативной)</a:t>
            </a:r>
          </a:p>
        </p:txBody>
      </p:sp>
      <p:pic>
        <p:nvPicPr>
          <p:cNvPr id="819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8150" y="1509713"/>
            <a:ext cx="3143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Рисунок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2263" y="2117725"/>
            <a:ext cx="493712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Рисунок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2425" y="3121025"/>
            <a:ext cx="4841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Рисунок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7988" y="4127500"/>
            <a:ext cx="344487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Рисунок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08300" y="4781550"/>
            <a:ext cx="452438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>
            <a:extLst>
              <a:ext uri="{FF2B5EF4-FFF2-40B4-BE49-F238E27FC236}"/>
            </a:extLst>
          </p:cNvPr>
          <p:cNvSpPr/>
          <p:nvPr/>
        </p:nvSpPr>
        <p:spPr>
          <a:xfrm>
            <a:off x="2857500" y="928688"/>
            <a:ext cx="3041650" cy="46196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/>
              <a:t>ОСОБЕННОСТИ ПРИМЕРНОЙ ПРОГРАММЫ ВОСПИТАНИЯ:</a:t>
            </a:r>
            <a:endParaRPr lang="ru-RU" sz="1200" dirty="0"/>
          </a:p>
        </p:txBody>
      </p:sp>
      <p:sp>
        <p:nvSpPr>
          <p:cNvPr id="25" name="Прямоугольник 24">
            <a:extLst>
              <a:ext uri="{FF2B5EF4-FFF2-40B4-BE49-F238E27FC236}"/>
            </a:extLst>
          </p:cNvPr>
          <p:cNvSpPr/>
          <p:nvPr/>
        </p:nvSpPr>
        <p:spPr>
          <a:xfrm>
            <a:off x="6140450" y="862013"/>
            <a:ext cx="2668588" cy="46196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/>
              <a:t>ВИДЫ И ФОРМЫ СОДЕРЖАНИЯ ДЕЯТЕЛЬНОСТИ:</a:t>
            </a:r>
          </a:p>
        </p:txBody>
      </p:sp>
      <p:sp>
        <p:nvSpPr>
          <p:cNvPr id="26" name="Прямоугольник 25">
            <a:extLst>
              <a:ext uri="{FF2B5EF4-FFF2-40B4-BE49-F238E27FC236}"/>
            </a:extLst>
          </p:cNvPr>
          <p:cNvSpPr/>
          <p:nvPr/>
        </p:nvSpPr>
        <p:spPr>
          <a:xfrm>
            <a:off x="6543675" y="1728788"/>
            <a:ext cx="2085975" cy="2308225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Инвариантные модули: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«Классное руководство»,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«Школьный урок»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«Курсы внеурочной деятельности»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«Работа с родителями»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«Самоуправление» *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«Профориентация»*</a:t>
            </a:r>
          </a:p>
        </p:txBody>
      </p:sp>
      <p:sp>
        <p:nvSpPr>
          <p:cNvPr id="27" name="Прямоугольник 26">
            <a:extLst>
              <a:ext uri="{FF2B5EF4-FFF2-40B4-BE49-F238E27FC236}"/>
            </a:extLst>
          </p:cNvPr>
          <p:cNvSpPr/>
          <p:nvPr/>
        </p:nvSpPr>
        <p:spPr>
          <a:xfrm>
            <a:off x="6543675" y="4117975"/>
            <a:ext cx="2085975" cy="2740025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</a:rPr>
              <a:t>Вариативные модули: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«Ключевые общешкольные дела»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«Детские общественные объединения»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«Школьные медиа»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«Экскурсии, экспедиции, походы»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«Организация предметно-эстетической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среды»</a:t>
            </a:r>
          </a:p>
        </p:txBody>
      </p:sp>
      <p:sp>
        <p:nvSpPr>
          <p:cNvPr id="33" name="Прямоугольник 32">
            <a:extLst>
              <a:ext uri="{FF2B5EF4-FFF2-40B4-BE49-F238E27FC236}"/>
            </a:extLst>
          </p:cNvPr>
          <p:cNvSpPr/>
          <p:nvPr/>
        </p:nvSpPr>
        <p:spPr>
          <a:xfrm>
            <a:off x="157163" y="992188"/>
            <a:ext cx="2481262" cy="1385887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/>
              <a:t>ПЕРМСКИЙ КРАЙ </a:t>
            </a:r>
            <a:r>
              <a:rPr lang="ru-RU" sz="1200" dirty="0"/>
              <a:t>– </a:t>
            </a:r>
            <a:r>
              <a:rPr lang="ru-RU" sz="1200" b="1" dirty="0"/>
              <a:t>один из пилотных регионов, с 2019 г. апробирующий примерную программу воспитания. Федеральный эксперт от Пермского края – </a:t>
            </a:r>
            <a:r>
              <a:rPr lang="ru-RU" sz="1200" b="1" dirty="0" err="1"/>
              <a:t>Густокашина</a:t>
            </a:r>
            <a:r>
              <a:rPr lang="ru-RU" sz="1200" b="1" dirty="0"/>
              <a:t> Л.А., АНО ДПО ОИПО</a:t>
            </a:r>
          </a:p>
        </p:txBody>
      </p:sp>
      <p:cxnSp>
        <p:nvCxnSpPr>
          <p:cNvPr id="5" name="Прямая соединительная линия 4"/>
          <p:cNvCxnSpPr>
            <a:stCxn id="26" idx="2"/>
            <a:endCxn id="27" idx="0"/>
          </p:cNvCxnSpPr>
          <p:nvPr/>
        </p:nvCxnSpPr>
        <p:spPr>
          <a:xfrm rot="5400000">
            <a:off x="7546182" y="4077494"/>
            <a:ext cx="82550" cy="15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571472" y="1071546"/>
            <a:ext cx="8280920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Возможности дошкольного образования. Какие они</a:t>
            </a:r>
            <a:r>
              <a:rPr lang="en-US" dirty="0" smtClean="0"/>
              <a:t>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5"/>
          <p:cNvSpPr>
            <a:spLocks noGrp="1"/>
          </p:cNvSpPr>
          <p:nvPr>
            <p:ph idx="1"/>
          </p:nvPr>
        </p:nvSpPr>
        <p:spPr>
          <a:xfrm>
            <a:off x="395536" y="1700808"/>
            <a:ext cx="8352928" cy="475252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1026" name="Picture 2" descr="https://mininuniver.ru/images/news/Newspreview/b5be1dce-7558-47c4-9cc1-26084b7e1ed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1714488"/>
            <a:ext cx="5352146" cy="4062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7554" y="300037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577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8604"/>
            <a:ext cx="91440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ct val="100000"/>
              </a:lnSpc>
            </a:pPr>
            <a:r>
              <a:rPr lang="ru-RU" sz="2800" b="1" spc="-20" dirty="0" smtClean="0">
                <a:solidFill>
                  <a:srgbClr val="17375E"/>
                </a:solidFill>
                <a:latin typeface="Arial"/>
                <a:cs typeface="Arial"/>
              </a:rPr>
              <a:t>Образовательные учреждения, реализующие программу дошкольного образования </a:t>
            </a:r>
            <a:endParaRPr sz="2400" b="1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8792" y="1495577"/>
            <a:ext cx="8513445" cy="756285"/>
          </a:xfrm>
          <a:custGeom>
            <a:avLst/>
            <a:gdLst/>
            <a:ahLst/>
            <a:cxnLst/>
            <a:rect l="l" t="t" r="r" b="b"/>
            <a:pathLst>
              <a:path w="8513445" h="756285">
                <a:moveTo>
                  <a:pt x="0" y="756005"/>
                </a:moveTo>
                <a:lnTo>
                  <a:pt x="8513064" y="756005"/>
                </a:lnTo>
                <a:lnTo>
                  <a:pt x="8513064" y="0"/>
                </a:lnTo>
                <a:lnTo>
                  <a:pt x="0" y="0"/>
                </a:lnTo>
                <a:lnTo>
                  <a:pt x="0" y="7560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8792" y="1495577"/>
            <a:ext cx="8513445" cy="756285"/>
          </a:xfrm>
          <a:custGeom>
            <a:avLst/>
            <a:gdLst/>
            <a:ahLst/>
            <a:cxnLst/>
            <a:rect l="l" t="t" r="r" b="b"/>
            <a:pathLst>
              <a:path w="8513445" h="756285">
                <a:moveTo>
                  <a:pt x="0" y="756005"/>
                </a:moveTo>
                <a:lnTo>
                  <a:pt x="8513064" y="756005"/>
                </a:lnTo>
                <a:lnTo>
                  <a:pt x="8513064" y="0"/>
                </a:lnTo>
                <a:lnTo>
                  <a:pt x="0" y="0"/>
                </a:lnTo>
                <a:lnTo>
                  <a:pt x="0" y="756005"/>
                </a:lnTo>
                <a:close/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7224" y="1357298"/>
            <a:ext cx="7533005" cy="695325"/>
          </a:xfrm>
          <a:custGeom>
            <a:avLst/>
            <a:gdLst/>
            <a:ahLst/>
            <a:cxnLst/>
            <a:rect l="l" t="t" r="r" b="b"/>
            <a:pathLst>
              <a:path w="7533005" h="695325">
                <a:moveTo>
                  <a:pt x="7416876" y="0"/>
                </a:moveTo>
                <a:lnTo>
                  <a:pt x="102657" y="739"/>
                </a:lnTo>
                <a:lnTo>
                  <a:pt x="62245" y="13102"/>
                </a:lnTo>
                <a:lnTo>
                  <a:pt x="29664" y="38398"/>
                </a:lnTo>
                <a:lnTo>
                  <a:pt x="7916" y="73636"/>
                </a:lnTo>
                <a:lnTo>
                  <a:pt x="0" y="115823"/>
                </a:lnTo>
                <a:lnTo>
                  <a:pt x="740" y="592270"/>
                </a:lnTo>
                <a:lnTo>
                  <a:pt x="13109" y="632659"/>
                </a:lnTo>
                <a:lnTo>
                  <a:pt x="38413" y="665248"/>
                </a:lnTo>
                <a:lnTo>
                  <a:pt x="73652" y="687016"/>
                </a:lnTo>
                <a:lnTo>
                  <a:pt x="115824" y="694943"/>
                </a:lnTo>
                <a:lnTo>
                  <a:pt x="7430049" y="694202"/>
                </a:lnTo>
                <a:lnTo>
                  <a:pt x="7470471" y="681817"/>
                </a:lnTo>
                <a:lnTo>
                  <a:pt x="7503048" y="656494"/>
                </a:lnTo>
                <a:lnTo>
                  <a:pt x="7524788" y="621255"/>
                </a:lnTo>
                <a:lnTo>
                  <a:pt x="7532700" y="579119"/>
                </a:lnTo>
                <a:lnTo>
                  <a:pt x="7531960" y="102650"/>
                </a:lnTo>
                <a:lnTo>
                  <a:pt x="7519597" y="62228"/>
                </a:lnTo>
                <a:lnTo>
                  <a:pt x="7494301" y="29651"/>
                </a:lnTo>
                <a:lnTo>
                  <a:pt x="7459063" y="7911"/>
                </a:lnTo>
                <a:lnTo>
                  <a:pt x="741687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5573" y="1243457"/>
            <a:ext cx="7533005" cy="695325"/>
          </a:xfrm>
          <a:custGeom>
            <a:avLst/>
            <a:gdLst/>
            <a:ahLst/>
            <a:cxnLst/>
            <a:rect l="l" t="t" r="r" b="b"/>
            <a:pathLst>
              <a:path w="7533005" h="695325">
                <a:moveTo>
                  <a:pt x="0" y="115823"/>
                </a:moveTo>
                <a:lnTo>
                  <a:pt x="7916" y="73636"/>
                </a:lnTo>
                <a:lnTo>
                  <a:pt x="29664" y="38398"/>
                </a:lnTo>
                <a:lnTo>
                  <a:pt x="62245" y="13102"/>
                </a:lnTo>
                <a:lnTo>
                  <a:pt x="102657" y="739"/>
                </a:lnTo>
                <a:lnTo>
                  <a:pt x="7416876" y="0"/>
                </a:lnTo>
                <a:lnTo>
                  <a:pt x="7431526" y="916"/>
                </a:lnTo>
                <a:lnTo>
                  <a:pt x="7471729" y="13769"/>
                </a:lnTo>
                <a:lnTo>
                  <a:pt x="7503985" y="39454"/>
                </a:lnTo>
                <a:lnTo>
                  <a:pt x="7525303" y="74978"/>
                </a:lnTo>
                <a:lnTo>
                  <a:pt x="7532700" y="579119"/>
                </a:lnTo>
                <a:lnTo>
                  <a:pt x="7531784" y="593744"/>
                </a:lnTo>
                <a:lnTo>
                  <a:pt x="7518930" y="633917"/>
                </a:lnTo>
                <a:lnTo>
                  <a:pt x="7493245" y="666186"/>
                </a:lnTo>
                <a:lnTo>
                  <a:pt x="7457721" y="687532"/>
                </a:lnTo>
                <a:lnTo>
                  <a:pt x="115824" y="694943"/>
                </a:lnTo>
                <a:lnTo>
                  <a:pt x="101181" y="694025"/>
                </a:lnTo>
                <a:lnTo>
                  <a:pt x="60987" y="681149"/>
                </a:lnTo>
                <a:lnTo>
                  <a:pt x="28727" y="655438"/>
                </a:lnTo>
                <a:lnTo>
                  <a:pt x="7401" y="619913"/>
                </a:lnTo>
                <a:lnTo>
                  <a:pt x="0" y="115823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28663" y="1317402"/>
            <a:ext cx="728667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400" b="1" dirty="0" smtClean="0">
                <a:latin typeface="Arial"/>
                <a:cs typeface="Arial"/>
              </a:rPr>
              <a:t>7</a:t>
            </a:r>
            <a:r>
              <a:rPr sz="2400" b="1" smtClean="0">
                <a:latin typeface="Arial"/>
                <a:cs typeface="Arial"/>
              </a:rPr>
              <a:t> </a:t>
            </a:r>
            <a:r>
              <a:rPr sz="2400" b="1">
                <a:latin typeface="Arial"/>
                <a:cs typeface="Arial"/>
              </a:rPr>
              <a:t>общеобр</a:t>
            </a:r>
            <a:r>
              <a:rPr sz="2400" b="1" spc="20">
                <a:latin typeface="Arial"/>
                <a:cs typeface="Arial"/>
              </a:rPr>
              <a:t>а</a:t>
            </a:r>
            <a:r>
              <a:rPr sz="2400" b="1" spc="-65">
                <a:latin typeface="Arial"/>
                <a:cs typeface="Arial"/>
              </a:rPr>
              <a:t>з</a:t>
            </a:r>
            <a:r>
              <a:rPr sz="2400" b="1">
                <a:latin typeface="Arial"/>
                <a:cs typeface="Arial"/>
              </a:rPr>
              <a:t>о</a:t>
            </a:r>
            <a:r>
              <a:rPr sz="2400" b="1" spc="-40">
                <a:latin typeface="Arial"/>
                <a:cs typeface="Arial"/>
              </a:rPr>
              <a:t>в</a:t>
            </a:r>
            <a:r>
              <a:rPr sz="2400" b="1">
                <a:latin typeface="Arial"/>
                <a:cs typeface="Arial"/>
              </a:rPr>
              <a:t>а</a:t>
            </a:r>
            <a:r>
              <a:rPr sz="2400" b="1" spc="-30">
                <a:latin typeface="Arial"/>
                <a:cs typeface="Arial"/>
              </a:rPr>
              <a:t>т</a:t>
            </a:r>
            <a:r>
              <a:rPr sz="2400" b="1">
                <a:latin typeface="Arial"/>
                <a:cs typeface="Arial"/>
              </a:rPr>
              <a:t>ельных</a:t>
            </a:r>
            <a:r>
              <a:rPr sz="2400" b="1" spc="35">
                <a:latin typeface="Arial"/>
                <a:cs typeface="Arial"/>
              </a:rPr>
              <a:t> </a:t>
            </a:r>
            <a:r>
              <a:rPr sz="2400" b="1" spc="-30" smtClean="0">
                <a:latin typeface="Arial"/>
                <a:cs typeface="Arial"/>
              </a:rPr>
              <a:t>у</a:t>
            </a:r>
            <a:r>
              <a:rPr sz="2400" b="1" smtClean="0">
                <a:latin typeface="Arial"/>
                <a:cs typeface="Arial"/>
              </a:rPr>
              <a:t>чр</a:t>
            </a:r>
            <a:r>
              <a:rPr sz="2400" b="1" spc="-45" smtClean="0">
                <a:latin typeface="Arial"/>
                <a:cs typeface="Arial"/>
              </a:rPr>
              <a:t>е</a:t>
            </a:r>
            <a:r>
              <a:rPr sz="2400" b="1" smtClean="0">
                <a:latin typeface="Arial"/>
                <a:cs typeface="Arial"/>
              </a:rPr>
              <a:t>ждени</a:t>
            </a:r>
            <a:r>
              <a:rPr lang="ru-RU" sz="2400" b="1" dirty="0" err="1" smtClean="0">
                <a:latin typeface="Arial"/>
                <a:cs typeface="Arial"/>
              </a:rPr>
              <a:t>й</a:t>
            </a:r>
            <a:r>
              <a:rPr lang="ru-RU" sz="2400" b="1" dirty="0" smtClean="0">
                <a:latin typeface="Arial"/>
                <a:cs typeface="Arial"/>
              </a:rPr>
              <a:t> (юр.лиц)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8792" y="3085363"/>
            <a:ext cx="8513445" cy="756285"/>
          </a:xfrm>
          <a:custGeom>
            <a:avLst/>
            <a:gdLst/>
            <a:ahLst/>
            <a:cxnLst/>
            <a:rect l="l" t="t" r="r" b="b"/>
            <a:pathLst>
              <a:path w="8513445" h="756285">
                <a:moveTo>
                  <a:pt x="0" y="756005"/>
                </a:moveTo>
                <a:lnTo>
                  <a:pt x="8513064" y="756005"/>
                </a:lnTo>
                <a:lnTo>
                  <a:pt x="8513064" y="0"/>
                </a:lnTo>
                <a:lnTo>
                  <a:pt x="0" y="0"/>
                </a:lnTo>
                <a:lnTo>
                  <a:pt x="0" y="7560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8200" y="2438400"/>
            <a:ext cx="7517130" cy="1115060"/>
          </a:xfrm>
          <a:custGeom>
            <a:avLst/>
            <a:gdLst/>
            <a:ahLst/>
            <a:cxnLst/>
            <a:rect l="l" t="t" r="r" b="b"/>
            <a:pathLst>
              <a:path w="7517130" h="1115060">
                <a:moveTo>
                  <a:pt x="7331278" y="0"/>
                </a:moveTo>
                <a:lnTo>
                  <a:pt x="185775" y="0"/>
                </a:lnTo>
                <a:lnTo>
                  <a:pt x="170540" y="615"/>
                </a:lnTo>
                <a:lnTo>
                  <a:pt x="127060" y="9472"/>
                </a:lnTo>
                <a:lnTo>
                  <a:pt x="87921" y="27837"/>
                </a:lnTo>
                <a:lnTo>
                  <a:pt x="54416" y="54419"/>
                </a:lnTo>
                <a:lnTo>
                  <a:pt x="27835" y="87928"/>
                </a:lnTo>
                <a:lnTo>
                  <a:pt x="9471" y="127073"/>
                </a:lnTo>
                <a:lnTo>
                  <a:pt x="615" y="170562"/>
                </a:lnTo>
                <a:lnTo>
                  <a:pt x="0" y="185800"/>
                </a:lnTo>
                <a:lnTo>
                  <a:pt x="0" y="928877"/>
                </a:lnTo>
                <a:lnTo>
                  <a:pt x="5399" y="973528"/>
                </a:lnTo>
                <a:lnTo>
                  <a:pt x="20737" y="1014264"/>
                </a:lnTo>
                <a:lnTo>
                  <a:pt x="44722" y="1049795"/>
                </a:lnTo>
                <a:lnTo>
                  <a:pt x="76063" y="1078830"/>
                </a:lnTo>
                <a:lnTo>
                  <a:pt x="113467" y="1100077"/>
                </a:lnTo>
                <a:lnTo>
                  <a:pt x="155644" y="1112247"/>
                </a:lnTo>
                <a:lnTo>
                  <a:pt x="185775" y="1114678"/>
                </a:lnTo>
                <a:lnTo>
                  <a:pt x="7331278" y="1114678"/>
                </a:lnTo>
                <a:lnTo>
                  <a:pt x="7375928" y="1109279"/>
                </a:lnTo>
                <a:lnTo>
                  <a:pt x="7416664" y="1093940"/>
                </a:lnTo>
                <a:lnTo>
                  <a:pt x="7452195" y="1069953"/>
                </a:lnTo>
                <a:lnTo>
                  <a:pt x="7481230" y="1038610"/>
                </a:lnTo>
                <a:lnTo>
                  <a:pt x="7502478" y="1001200"/>
                </a:lnTo>
                <a:lnTo>
                  <a:pt x="7514647" y="959016"/>
                </a:lnTo>
                <a:lnTo>
                  <a:pt x="7517079" y="928877"/>
                </a:lnTo>
                <a:lnTo>
                  <a:pt x="7517079" y="185800"/>
                </a:lnTo>
                <a:lnTo>
                  <a:pt x="7511679" y="141150"/>
                </a:lnTo>
                <a:lnTo>
                  <a:pt x="7496340" y="100414"/>
                </a:lnTo>
                <a:lnTo>
                  <a:pt x="7472353" y="64883"/>
                </a:lnTo>
                <a:lnTo>
                  <a:pt x="7441010" y="35848"/>
                </a:lnTo>
                <a:lnTo>
                  <a:pt x="7403600" y="14601"/>
                </a:lnTo>
                <a:lnTo>
                  <a:pt x="7361416" y="2431"/>
                </a:lnTo>
                <a:lnTo>
                  <a:pt x="733127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r>
              <a:rPr lang="ru-RU" sz="3200" dirty="0" smtClean="0"/>
              <a:t>  14</a:t>
            </a:r>
            <a:r>
              <a:rPr lang="ru-RU" sz="2400" dirty="0" smtClean="0"/>
              <a:t>  </a:t>
            </a:r>
            <a:r>
              <a:rPr lang="ru-RU" sz="3600" dirty="0" smtClean="0"/>
              <a:t>структурных</a:t>
            </a:r>
            <a:r>
              <a:rPr lang="ru-RU" sz="2400" dirty="0" smtClean="0"/>
              <a:t> </a:t>
            </a:r>
            <a:r>
              <a:rPr lang="ru-RU" sz="3600" dirty="0" smtClean="0"/>
              <a:t>подразделений </a:t>
            </a:r>
            <a:endParaRPr sz="3600"/>
          </a:p>
        </p:txBody>
      </p:sp>
      <p:sp>
        <p:nvSpPr>
          <p:cNvPr id="11" name="object 11"/>
          <p:cNvSpPr/>
          <p:nvPr/>
        </p:nvSpPr>
        <p:spPr>
          <a:xfrm>
            <a:off x="298792" y="4210329"/>
            <a:ext cx="8513445" cy="756285"/>
          </a:xfrm>
          <a:custGeom>
            <a:avLst/>
            <a:gdLst/>
            <a:ahLst/>
            <a:cxnLst/>
            <a:rect l="l" t="t" r="r" b="b"/>
            <a:pathLst>
              <a:path w="8513445" h="756285">
                <a:moveTo>
                  <a:pt x="0" y="756005"/>
                </a:moveTo>
                <a:lnTo>
                  <a:pt x="8513064" y="756005"/>
                </a:lnTo>
                <a:lnTo>
                  <a:pt x="8513064" y="0"/>
                </a:lnTo>
                <a:lnTo>
                  <a:pt x="0" y="0"/>
                </a:lnTo>
                <a:lnTo>
                  <a:pt x="0" y="7560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r>
              <a:rPr lang="ru-RU" sz="2800" dirty="0" smtClean="0">
                <a:latin typeface="Microsoft YaHei" pitchFamily="34" charset="-122"/>
                <a:ea typeface="Microsoft YaHei" pitchFamily="34" charset="-122"/>
              </a:rPr>
              <a:t> 35  возрастных групп </a:t>
            </a:r>
            <a:endParaRPr sz="280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8792" y="4210329"/>
            <a:ext cx="8513445" cy="756285"/>
          </a:xfrm>
          <a:custGeom>
            <a:avLst/>
            <a:gdLst/>
            <a:ahLst/>
            <a:cxnLst/>
            <a:rect l="l" t="t" r="r" b="b"/>
            <a:pathLst>
              <a:path w="8513445" h="756285">
                <a:moveTo>
                  <a:pt x="0" y="756005"/>
                </a:moveTo>
                <a:lnTo>
                  <a:pt x="8513064" y="756005"/>
                </a:lnTo>
                <a:lnTo>
                  <a:pt x="8513064" y="0"/>
                </a:lnTo>
                <a:lnTo>
                  <a:pt x="0" y="0"/>
                </a:lnTo>
                <a:lnTo>
                  <a:pt x="0" y="756005"/>
                </a:lnTo>
                <a:close/>
              </a:path>
            </a:pathLst>
          </a:custGeom>
          <a:ln w="12699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 flipV="1">
            <a:off x="755573" y="3957702"/>
            <a:ext cx="7578725" cy="45719"/>
          </a:xfrm>
          <a:custGeom>
            <a:avLst/>
            <a:gdLst/>
            <a:ahLst/>
            <a:cxnLst/>
            <a:rect l="l" t="t" r="r" b="b"/>
            <a:pathLst>
              <a:path w="7578725" h="650239">
                <a:moveTo>
                  <a:pt x="0" y="108203"/>
                </a:moveTo>
                <a:lnTo>
                  <a:pt x="8437" y="66236"/>
                </a:lnTo>
                <a:lnTo>
                  <a:pt x="31456" y="31934"/>
                </a:lnTo>
                <a:lnTo>
                  <a:pt x="65620" y="8717"/>
                </a:lnTo>
                <a:lnTo>
                  <a:pt x="107489" y="2"/>
                </a:lnTo>
                <a:lnTo>
                  <a:pt x="7469962" y="0"/>
                </a:lnTo>
                <a:lnTo>
                  <a:pt x="7484592" y="977"/>
                </a:lnTo>
                <a:lnTo>
                  <a:pt x="7524408" y="14629"/>
                </a:lnTo>
                <a:lnTo>
                  <a:pt x="7555439" y="41702"/>
                </a:lnTo>
                <a:lnTo>
                  <a:pt x="7574244" y="78779"/>
                </a:lnTo>
                <a:lnTo>
                  <a:pt x="7578293" y="541401"/>
                </a:lnTo>
                <a:lnTo>
                  <a:pt x="7577314" y="556022"/>
                </a:lnTo>
                <a:lnTo>
                  <a:pt x="7563647" y="595819"/>
                </a:lnTo>
                <a:lnTo>
                  <a:pt x="7536557" y="626843"/>
                </a:lnTo>
                <a:lnTo>
                  <a:pt x="7499476" y="645660"/>
                </a:lnTo>
                <a:lnTo>
                  <a:pt x="108292" y="649731"/>
                </a:lnTo>
                <a:lnTo>
                  <a:pt x="93672" y="648752"/>
                </a:lnTo>
                <a:lnTo>
                  <a:pt x="53881" y="635081"/>
                </a:lnTo>
                <a:lnTo>
                  <a:pt x="22867" y="607982"/>
                </a:lnTo>
                <a:lnTo>
                  <a:pt x="4062" y="570891"/>
                </a:lnTo>
                <a:lnTo>
                  <a:pt x="0" y="108203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66800" y="4038600"/>
            <a:ext cx="614426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98792" y="5833643"/>
            <a:ext cx="8513445" cy="756285"/>
          </a:xfrm>
          <a:custGeom>
            <a:avLst/>
            <a:gdLst/>
            <a:ahLst/>
            <a:cxnLst/>
            <a:rect l="l" t="t" r="r" b="b"/>
            <a:pathLst>
              <a:path w="8513445" h="756284">
                <a:moveTo>
                  <a:pt x="0" y="756005"/>
                </a:moveTo>
                <a:lnTo>
                  <a:pt x="8513064" y="756005"/>
                </a:lnTo>
                <a:lnTo>
                  <a:pt x="8513064" y="0"/>
                </a:lnTo>
                <a:lnTo>
                  <a:pt x="0" y="0"/>
                </a:lnTo>
                <a:lnTo>
                  <a:pt x="0" y="7560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4446" y="5128386"/>
            <a:ext cx="7477125" cy="1148715"/>
          </a:xfrm>
          <a:custGeom>
            <a:avLst/>
            <a:gdLst/>
            <a:ahLst/>
            <a:cxnLst/>
            <a:rect l="l" t="t" r="r" b="b"/>
            <a:pathLst>
              <a:path w="7477125" h="1148714">
                <a:moveTo>
                  <a:pt x="7285316" y="0"/>
                </a:moveTo>
                <a:lnTo>
                  <a:pt x="191401" y="0"/>
                </a:lnTo>
                <a:lnTo>
                  <a:pt x="175704" y="633"/>
                </a:lnTo>
                <a:lnTo>
                  <a:pt x="130906" y="9748"/>
                </a:lnTo>
                <a:lnTo>
                  <a:pt x="90582" y="28653"/>
                </a:lnTo>
                <a:lnTo>
                  <a:pt x="56062" y="56022"/>
                </a:lnTo>
                <a:lnTo>
                  <a:pt x="28677" y="90533"/>
                </a:lnTo>
                <a:lnTo>
                  <a:pt x="9758" y="130860"/>
                </a:lnTo>
                <a:lnTo>
                  <a:pt x="634" y="175679"/>
                </a:lnTo>
                <a:lnTo>
                  <a:pt x="0" y="191388"/>
                </a:lnTo>
                <a:lnTo>
                  <a:pt x="0" y="956944"/>
                </a:lnTo>
                <a:lnTo>
                  <a:pt x="5562" y="1002939"/>
                </a:lnTo>
                <a:lnTo>
                  <a:pt x="21365" y="1044902"/>
                </a:lnTo>
                <a:lnTo>
                  <a:pt x="46075" y="1081504"/>
                </a:lnTo>
                <a:lnTo>
                  <a:pt x="78364" y="1111415"/>
                </a:lnTo>
                <a:lnTo>
                  <a:pt x="116902" y="1133304"/>
                </a:lnTo>
                <a:lnTo>
                  <a:pt x="160356" y="1145841"/>
                </a:lnTo>
                <a:lnTo>
                  <a:pt x="191401" y="1148346"/>
                </a:lnTo>
                <a:lnTo>
                  <a:pt x="7285316" y="1148346"/>
                </a:lnTo>
                <a:lnTo>
                  <a:pt x="7331339" y="1142783"/>
                </a:lnTo>
                <a:lnTo>
                  <a:pt x="7373310" y="1126981"/>
                </a:lnTo>
                <a:lnTo>
                  <a:pt x="7409907" y="1102270"/>
                </a:lnTo>
                <a:lnTo>
                  <a:pt x="7439804" y="1069981"/>
                </a:lnTo>
                <a:lnTo>
                  <a:pt x="7461678" y="1031444"/>
                </a:lnTo>
                <a:lnTo>
                  <a:pt x="7474203" y="987989"/>
                </a:lnTo>
                <a:lnTo>
                  <a:pt x="7476705" y="956944"/>
                </a:lnTo>
                <a:lnTo>
                  <a:pt x="7476705" y="191388"/>
                </a:lnTo>
                <a:lnTo>
                  <a:pt x="7471148" y="145366"/>
                </a:lnTo>
                <a:lnTo>
                  <a:pt x="7455360" y="103395"/>
                </a:lnTo>
                <a:lnTo>
                  <a:pt x="7430665" y="66798"/>
                </a:lnTo>
                <a:lnTo>
                  <a:pt x="7398387" y="36901"/>
                </a:lnTo>
                <a:lnTo>
                  <a:pt x="7359852" y="15027"/>
                </a:lnTo>
                <a:lnTo>
                  <a:pt x="7316383" y="2502"/>
                </a:lnTo>
                <a:lnTo>
                  <a:pt x="728531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292442" y="5206705"/>
          <a:ext cx="8513062" cy="13829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653"/>
                <a:gridCol w="7476705"/>
                <a:gridCol w="610704"/>
              </a:tblGrid>
              <a:tr h="626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lnR w="1905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587 воспитанников </a:t>
                      </a:r>
                      <a:endParaRPr lang="ru-RU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</a:tr>
              <a:tr h="36472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</a:tr>
              <a:tr h="391280">
                <a:tc gridSpan="3"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2360</TotalTime>
  <Words>8090</Words>
  <Application>Microsoft Office PowerPoint</Application>
  <PresentationFormat>Экран (4:3)</PresentationFormat>
  <Paragraphs>1043</Paragraphs>
  <Slides>69</Slides>
  <Notes>51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69</vt:i4>
      </vt:variant>
    </vt:vector>
  </HeadingPairs>
  <TitlesOfParts>
    <vt:vector size="71" baseType="lpstr">
      <vt:lpstr>Тема Office</vt:lpstr>
      <vt:lpstr>1_Тема Office</vt:lpstr>
      <vt:lpstr>Доклад Гайнского управления образования</vt:lpstr>
      <vt:lpstr>Слайд 2</vt:lpstr>
      <vt:lpstr>Слайд 3</vt:lpstr>
      <vt:lpstr>Слайд 4</vt:lpstr>
      <vt:lpstr>Кластерная модель региональной системы воспитания</vt:lpstr>
      <vt:lpstr>Уровневый подход и условия реализации Программы воспитания</vt:lpstr>
      <vt:lpstr> Внедрение программы воспитания</vt:lpstr>
      <vt:lpstr>Возможности дошкольного образования. Какие они? </vt:lpstr>
      <vt:lpstr>Образовательные учреждения, реализующие программу дошкольного образования </vt:lpstr>
      <vt:lpstr>Состояние образования – сильные стороны</vt:lpstr>
      <vt:lpstr>Активные участники </vt:lpstr>
      <vt:lpstr>Слайд 12</vt:lpstr>
      <vt:lpstr>РОБОТОТЕХНИКА  </vt:lpstr>
      <vt:lpstr>Педагогические кадры. Какие они? </vt:lpstr>
      <vt:lpstr>     Кадровое обеспечение педагогических работников ОУ   - 259  учителей – 180 воспитателей дошкольных групп – 51                      образование: высшее образование – 61,1 %; среднее профессиональное – 38,9 %;       </vt:lpstr>
      <vt:lpstr>Кадровое обеспечение</vt:lpstr>
      <vt:lpstr>Движение молодых специалистов в образовательных учреждениях района за последние 3 года. </vt:lpstr>
      <vt:lpstr>КАТЕГОРИЙНОСТЬ ПО ШКОЛАМ</vt:lpstr>
      <vt:lpstr>КАТЕГОРИЙНОСТЬ    ПЕДКАДРОВ</vt:lpstr>
      <vt:lpstr>Повышение профессиональной компетентности педагогов</vt:lpstr>
      <vt:lpstr>Возможности общего образования. Какие они? </vt:lpstr>
      <vt:lpstr>Слайд 22</vt:lpstr>
      <vt:lpstr>Центры «Точки роста» – новые возможности развития личности</vt:lpstr>
      <vt:lpstr>Оснащение образовательных организаций компьютерной и презентационной техникой</vt:lpstr>
      <vt:lpstr>Электронная Пермская Образовательная Система</vt:lpstr>
      <vt:lpstr>Информационно-коммуникационная образовательная платформа «Сферум»</vt:lpstr>
      <vt:lpstr>Оценочные процедуры Министерства просвещения Российской Федерации</vt:lpstr>
      <vt:lpstr>Слайд 28</vt:lpstr>
      <vt:lpstr>Муниципалитеты – лидеры по среднему баллу ЕГЭ-2021</vt:lpstr>
      <vt:lpstr>РЕЗУЛЬТАТЫ ЕГЭ</vt:lpstr>
      <vt:lpstr>Высокобалльные работы</vt:lpstr>
      <vt:lpstr>Результаты ОГЭ </vt:lpstr>
      <vt:lpstr>ВЫСОКОБАЛЛЬНЫЕ РАБОТЫ</vt:lpstr>
      <vt:lpstr>Вы – молодцы!</vt:lpstr>
      <vt:lpstr>ОТДЕЛЬНОЕ СПАСИБО! </vt:lpstr>
      <vt:lpstr>ОТДЕЛЬНОЕ СПАСИБО! </vt:lpstr>
      <vt:lpstr>И ещё…</vt:lpstr>
      <vt:lpstr>Воспитательные ресурсы.  Какие они? </vt:lpstr>
      <vt:lpstr> Поддержка семейного воспитания</vt:lpstr>
      <vt:lpstr> Расширение воспитательного потенциала системы образования</vt:lpstr>
      <vt:lpstr>Расширение воспитательного потенциала системы образования</vt:lpstr>
      <vt:lpstr> Расширение воспитательного потенциала системы образования</vt:lpstr>
      <vt:lpstr>Расширение возможностей для самореализации и развития талантов</vt:lpstr>
      <vt:lpstr>Всероссийская олимпиада школьников</vt:lpstr>
      <vt:lpstr> Использование информационных ресурсов в процессе воспитания</vt:lpstr>
      <vt:lpstr>Поддержка общественных объединений в сфере воспитания</vt:lpstr>
      <vt:lpstr>Всероссийский конкурс для школьников  «Большая перемена» </vt:lpstr>
      <vt:lpstr>Профилактика детского и семейного неблагополучия</vt:lpstr>
      <vt:lpstr>Единая информационная система  «Профилактика детского и семейного неблагополучия»</vt:lpstr>
      <vt:lpstr>Бесплатное горячее питание для детей начальных классов</vt:lpstr>
      <vt:lpstr>Соблюдение санитарно-эпидемиологических требований в условиях угрозы распространения новой коронавирусной инфекции </vt:lpstr>
      <vt:lpstr>Слайд 52</vt:lpstr>
      <vt:lpstr>Гафнер  Ольга Ивановна</vt:lpstr>
      <vt:lpstr>Слайд 54</vt:lpstr>
      <vt:lpstr>Тарасова  Татьяна Анатольевна </vt:lpstr>
      <vt:lpstr>Слайд 56</vt:lpstr>
      <vt:lpstr>Слайд 57</vt:lpstr>
      <vt:lpstr>Слайд 58</vt:lpstr>
      <vt:lpstr>Мехоношина Марина Семёновна,  воспитатель МБОУ «Гайнская СОШ» структурного подразделение Детский сад «Камушка», пед.стаж работы  – 36 лет </vt:lpstr>
      <vt:lpstr>Осипова Нина Егоровна Учитель математики и технологии, заместитель директора по учебной работе МБОУ «Лесокамочка»  </vt:lpstr>
      <vt:lpstr>Слайд 61</vt:lpstr>
      <vt:lpstr>Слайд 62</vt:lpstr>
      <vt:lpstr>Почетная грамота администрации  Гайнского             муниципального  округа </vt:lpstr>
      <vt:lpstr>Почетная грамота администрации  Гайнского             муниципального  округа </vt:lpstr>
      <vt:lpstr>Грамота управления образования  администрации Гайнского муниципального округа  </vt:lpstr>
      <vt:lpstr>Слайд 66</vt:lpstr>
      <vt:lpstr>Благодарность управления образования администрации Гайнского муниципального округа Пермского края: </vt:lpstr>
      <vt:lpstr>Благодарность управления образования администрации Гайнского муниципального округа Пермского края:</vt:lpstr>
      <vt:lpstr>Слайд 69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Администрация</cp:lastModifiedBy>
  <cp:revision>141</cp:revision>
  <dcterms:created xsi:type="dcterms:W3CDTF">2014-08-08T16:01:14Z</dcterms:created>
  <dcterms:modified xsi:type="dcterms:W3CDTF">2021-09-05T12:06:38Z</dcterms:modified>
</cp:coreProperties>
</file>